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8"/>
  </p:notesMasterIdLst>
  <p:sldIdLst>
    <p:sldId id="262" r:id="rId3"/>
    <p:sldId id="284" r:id="rId4"/>
    <p:sldId id="285" r:id="rId5"/>
    <p:sldId id="269" r:id="rId6"/>
    <p:sldId id="283" r:id="rId7"/>
  </p:sldIdLst>
  <p:sldSz cx="20104100" cy="11309350"/>
  <p:notesSz cx="20104100" cy="113093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ksempelslides" id="{C878B161-1D92-8F44-9245-5283C7DEDC73}">
          <p14:sldIdLst>
            <p14:sldId id="262"/>
            <p14:sldId id="284"/>
            <p14:sldId id="285"/>
            <p14:sldId id="269"/>
            <p14:sldId id="283"/>
          </p14:sldIdLst>
        </p14:section>
        <p14:section name="Malslides" id="{DBA865E7-DCB3-0E4F-9AA6-88BB2DCEA6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45306" autoAdjust="0"/>
  </p:normalViewPr>
  <p:slideViewPr>
    <p:cSldViewPr>
      <p:cViewPr varScale="1">
        <p:scale>
          <a:sx n="32" d="100"/>
          <a:sy n="32" d="100"/>
        </p:scale>
        <p:origin x="340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-58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3E722-9115-614E-A89A-43A6E111A041}" type="datetimeFigureOut">
              <a:rPr lang="nb-NO" smtClean="0"/>
              <a:t>17.01.2023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460D8-7A27-874B-A2BE-083F391767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72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Dette er sjølvsagt verdas finaste middagsutsikt. Ta eit bilde av den og publisere det så vil heile verden flytte hit- garantert!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Ja, det er nydeleg fint i Solund, dei fleste kan gå ned i fjæra, eller bak huset, opp i vegen for ei slik utsikt. Lett tilgjengelege toppturar som ein kan gå utan å måtte ta på treningskle.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Dette får likes og oppmerksomhet. 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postar det på sosiale medium. Det kjem turistar frå heile verda for sjå på det og besøke plassen. Vi brukar det i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stillingsannonser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og det skapar engasjement.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 vil det skaffe oss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tilflyttarar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og skape trivsel?</a:t>
            </a: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Dei som undersøker slikt (distriktssenteret) seier nei og at vi med fordel kan tone ned denne delen av fokuset når vi skal rekruttere. </a:t>
            </a: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Kva er Motivasjonen for å trivast ?</a:t>
            </a: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må ha ei vid inngang til dette og det er ingen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facit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Hadde naturen åleine kunne tiltrekke folk til Solund så hadde det ikkje vore 4 øyar pr. mann. Det hadde vore plassmangel.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460D8-7A27-874B-A2BE-083F3917674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88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Kvifor</a:t>
            </a:r>
            <a:r>
              <a:rPr lang="nb-NO" dirty="0"/>
              <a:t> trivast vi eller </a:t>
            </a:r>
            <a:r>
              <a:rPr lang="nb-NO" dirty="0" err="1"/>
              <a:t>ikkje</a:t>
            </a:r>
            <a:endParaRPr lang="nb-NO" dirty="0"/>
          </a:p>
          <a:p>
            <a:endParaRPr lang="nb-NO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 har sett på svara dykkar?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Samandrag: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Poenget er at det so gjer nokon trivast er også det som gjer andre ikkje trivast.</a:t>
            </a:r>
            <a:b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er ulike og må finne fram til dei som vil sette pris på dei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trivseslfaktorane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og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vardiane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som treff den realiteten som er ein stad.</a:t>
            </a:r>
          </a:p>
          <a:p>
            <a:endParaRPr lang="nn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er tre hovudfaktorar i eit menneske sitt liv. – Snakkar om dei yrkesaktive.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460D8-7A27-874B-A2BE-083F3917674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767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 attraktivt er jobbtilbodet og arbeidsgjevarane i Solund? – kjem tilbake til det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 det gode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bukvalitetar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Kva fritidsaktivitetar er der?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Kommune som vertskap har ei stor rolle i å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tilrettelegge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gode bustadforhold i lag med næringsliv og innbyggjarar.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Reiselivsnæringa og servicenæringane vil eg dra fram som ein hovudleverandør i lag med kommunen for det som går på fritidsattraktivitet i eit lokalsamfunn.</a:t>
            </a:r>
            <a:b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Dei leverer tilgjengelege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frtidstenester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eit lokalsamfunn. Ikkje minst så er dei gode, eller kanskje eg skal  sei verdsleiande på å kommunisere det.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Solund si næringssamansetting gjer meg positiv.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har 1/3 av privat sysselsetting i den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kategiroen</a:t>
            </a: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Dei to andre er primærnæring- Fisk, jordbruk osv. 1/3 del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Sekundærnæring- verft og andre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leverandøarar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til primærnæringa er 1/3del</a:t>
            </a:r>
            <a:b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 største sysselsettinga er det kommunen som står for.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nn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Bidra til jobbattraktivitet er min jobb og vi har lykkast å rekruttere ei middel stor bygd til fylket gjennom traineeprogrammet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1600 søkarar dei to siste åra.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90 % blir etter år 1,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Sidan oppstart i 2005 er 50 % framleis i fylket.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n-NO" sz="1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Noko har vi fått til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har enkelt sagt jobba med fylket og arbeidsgjevarane sitt omdømme og spissa tiltak og kommunikasjon mot kandidatane i dei kanalane der dei 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 har vi heile tida jobbkandidaten på nakken fordi det er deira krav vi skal møte.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ting er sentralt i vårt arbeid: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Rekrutteringsstrategi og attraktivitetsstrategi</a:t>
            </a: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460D8-7A27-874B-A2BE-083F3917674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976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3" name="Google Shape;269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b="1" dirty="0"/>
              <a:t>Døme på </a:t>
            </a:r>
            <a:r>
              <a:rPr lang="nb-NO" b="1" dirty="0" err="1"/>
              <a:t>ein</a:t>
            </a:r>
            <a:r>
              <a:rPr lang="nb-NO" b="1" dirty="0"/>
              <a:t> rekrutteringsstrategi.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b="1" dirty="0"/>
              <a:t> 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 sz="1400" dirty="0"/>
              <a:t>Kan virke </a:t>
            </a:r>
            <a:r>
              <a:rPr lang="no-NO" sz="1400" dirty="0" err="1"/>
              <a:t>omfattande</a:t>
            </a:r>
            <a:r>
              <a:rPr lang="no-NO" sz="1400" dirty="0"/>
              <a:t> og kanskje </a:t>
            </a:r>
            <a:r>
              <a:rPr lang="no-NO" sz="1400" dirty="0" err="1"/>
              <a:t>uoverkommeleg</a:t>
            </a:r>
            <a:r>
              <a:rPr lang="no-NO" sz="1400" dirty="0"/>
              <a:t> for små bedrifter. men </a:t>
            </a:r>
            <a:r>
              <a:rPr lang="nb-NO" sz="1400" dirty="0" err="1"/>
              <a:t>noko</a:t>
            </a:r>
            <a:r>
              <a:rPr lang="nb-NO" sz="1400" dirty="0"/>
              <a:t> kan de </a:t>
            </a:r>
            <a:r>
              <a:rPr lang="nb-NO" sz="1400" dirty="0" err="1"/>
              <a:t>gjere</a:t>
            </a:r>
            <a:r>
              <a:rPr lang="nb-NO" sz="1400" dirty="0"/>
              <a:t>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b-NO" sz="1400" dirty="0" err="1"/>
              <a:t>Drivarane</a:t>
            </a:r>
            <a:r>
              <a:rPr lang="nb-NO" sz="1400" dirty="0"/>
              <a:t> for denne er:</a:t>
            </a:r>
            <a:br>
              <a:rPr lang="nb-NO" sz="1400" dirty="0"/>
            </a:br>
            <a:r>
              <a:rPr lang="nb-NO" sz="1400" dirty="0"/>
              <a:t>Mål og planar de </a:t>
            </a:r>
            <a:r>
              <a:rPr lang="nb-NO" sz="1400" dirty="0" err="1"/>
              <a:t>allereie</a:t>
            </a:r>
            <a:r>
              <a:rPr lang="nb-NO" sz="1400" dirty="0"/>
              <a:t> har.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b-NO" sz="1400" dirty="0"/>
              <a:t>Kven er vi, kvar skal vi og korleis skal vi komme dit.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b-NO" sz="1400" dirty="0"/>
              <a:t>Når vi veit det så kan vi lage </a:t>
            </a:r>
            <a:r>
              <a:rPr lang="nb-NO" sz="1400" dirty="0" err="1"/>
              <a:t>ein</a:t>
            </a:r>
            <a:r>
              <a:rPr lang="nb-NO" sz="1400" dirty="0"/>
              <a:t> god plan for: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nb-NO" sz="1400" dirty="0"/>
              <a:t>Kven treng vi for å komme dit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nb-NO" sz="1400" dirty="0"/>
              <a:t>Korleis får vi tak i </a:t>
            </a:r>
            <a:r>
              <a:rPr lang="nb-NO" sz="1400" dirty="0" err="1"/>
              <a:t>desse</a:t>
            </a:r>
            <a:r>
              <a:rPr lang="nb-NO" sz="1400" dirty="0"/>
              <a:t>?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nb-NO" sz="1400" dirty="0"/>
              <a:t>Korleis </a:t>
            </a:r>
            <a:r>
              <a:rPr lang="nb-NO" sz="1400" dirty="0" err="1"/>
              <a:t>beheld</a:t>
            </a:r>
            <a:r>
              <a:rPr lang="nb-NO" sz="1400" dirty="0"/>
              <a:t> vi </a:t>
            </a:r>
            <a:r>
              <a:rPr lang="nb-NO" sz="1400" dirty="0" err="1"/>
              <a:t>desse</a:t>
            </a:r>
            <a:r>
              <a:rPr lang="nb-NO" sz="1400" dirty="0"/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rgbClr val="222222"/>
                </a:solidFill>
                <a:highlight>
                  <a:schemeClr val="lt1"/>
                </a:highlight>
              </a:rPr>
              <a:t>.Ingenting er </a:t>
            </a:r>
            <a:r>
              <a:rPr lang="nb-NO" sz="1400" dirty="0" err="1">
                <a:solidFill>
                  <a:srgbClr val="222222"/>
                </a:solidFill>
                <a:highlight>
                  <a:schemeClr val="lt1"/>
                </a:highlight>
              </a:rPr>
              <a:t>dyrare</a:t>
            </a:r>
            <a:r>
              <a:rPr lang="nb-NO" sz="1400" dirty="0">
                <a:solidFill>
                  <a:srgbClr val="222222"/>
                </a:solidFill>
                <a:highlight>
                  <a:schemeClr val="lt1"/>
                </a:highlight>
              </a:rPr>
              <a:t> enn å tilsette feil person.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lang="nb-NO" sz="1400" b="1" dirty="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lang="nb-NO" sz="1400" b="1" dirty="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Når denne er på plass så kjem den vanskelegaste jobben.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lyser ut ei stilling , men får ikkje søkarar- Kva er grunnen? – Vi har jo kartlagt og veit kor vi skal og kven vi skal ha med på laget.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n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må ha ein attraktivitetsstrategi. -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Employer</a:t>
            </a:r>
            <a:r>
              <a:rPr lang="nb-NO" dirty="0"/>
              <a:t> brand:</a:t>
            </a:r>
          </a:p>
          <a:p>
            <a:r>
              <a:rPr lang="nb-NO" dirty="0"/>
              <a:t>Alle har det</a:t>
            </a:r>
          </a:p>
          <a:p>
            <a:r>
              <a:rPr lang="nb-NO" dirty="0"/>
              <a:t>Dei </a:t>
            </a:r>
            <a:r>
              <a:rPr lang="nb-NO" dirty="0" err="1"/>
              <a:t>oppfattingar</a:t>
            </a:r>
            <a:r>
              <a:rPr lang="nb-NO" dirty="0"/>
              <a:t> folk har om </a:t>
            </a:r>
            <a:r>
              <a:rPr lang="nb-NO" dirty="0" err="1"/>
              <a:t>eg</a:t>
            </a:r>
            <a:r>
              <a:rPr lang="nb-NO" dirty="0"/>
              <a:t> som </a:t>
            </a:r>
            <a:r>
              <a:rPr lang="nb-NO" dirty="0" err="1"/>
              <a:t>arbeidgjevar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På kva måte kan vi </a:t>
            </a:r>
            <a:r>
              <a:rPr lang="nb-NO" dirty="0" err="1"/>
              <a:t>påverke</a:t>
            </a:r>
            <a:r>
              <a:rPr lang="nb-NO" dirty="0"/>
              <a:t> dette til å bli slik det </a:t>
            </a:r>
            <a:r>
              <a:rPr lang="nb-NO" dirty="0" err="1"/>
              <a:t>eigentleg</a:t>
            </a:r>
            <a:r>
              <a:rPr lang="nb-NO" dirty="0"/>
              <a:t> er?</a:t>
            </a:r>
          </a:p>
          <a:p>
            <a:endParaRPr lang="nb-NO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må jobbe med eige rykte og omdømme.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EVP/ CV</a:t>
            </a: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må lage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Cv for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bedrifta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ut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vi tilbyr.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må vite kva jobbkandidaten ser etter og svare på det i kommunikasjon med arbeidsmarknaden.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Deretter må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jobbkandidatar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finne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dokumentsjon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på at det vi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lovar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jobbannonsa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stemmer.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Gulp: Korleis gjer vi det?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Kva kultur og miljø er det i bedrifta – kos for vi det fram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leiiing</a:t>
            </a: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Kva får eg vere med på?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 leiing.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Trygg jobb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Fleire jobb moglegheiter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Jobb til partner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Utviklingsmoglegheiter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Fritid</a:t>
            </a:r>
          </a:p>
          <a:p>
            <a:endParaRPr lang="nb-NO" dirty="0"/>
          </a:p>
          <a:p>
            <a:endParaRPr lang="nb-NO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 må vi vere på dei arenaene jobbkandidatane finn deg.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Arbeidstakaren er opptatt av fleire ting og det må du som arbeidsgjevar kontinuerleg formidle gjennom dei kanalane du har og samarbeide med </a:t>
            </a:r>
            <a:r>
              <a:rPr lang="nn-NO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adre</a:t>
            </a:r>
            <a:r>
              <a:rPr lang="nn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å lykkast med.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n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Solund lykkast ikkje med tilflytting om ein ikkje samarbeider med andre og tenker litt større enn seg sjølv.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n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er </a:t>
            </a:r>
            <a:r>
              <a:rPr lang="nn-NO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</a:t>
            </a:r>
            <a:r>
              <a:rPr lang="nn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130- 150 ungdommar opp til 15 år i kommunen. </a:t>
            </a:r>
            <a:br>
              <a:rPr lang="nn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n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i året går ut av skulen.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av 5 kjem heim</a:t>
            </a:r>
            <a:br>
              <a:rPr lang="nn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n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ein ser på behovet og tel eit snitt på fagbehovet ein har framover så vil ikkje </a:t>
            </a:r>
            <a:r>
              <a:rPr lang="nn-NO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Sulingen</a:t>
            </a:r>
            <a:r>
              <a:rPr lang="nn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dekke dette behovet. Fleire enn </a:t>
            </a:r>
            <a:r>
              <a:rPr lang="nn-NO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sulingen</a:t>
            </a:r>
            <a:r>
              <a:rPr lang="nn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må få vite kva de har å by på. 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460D8-7A27-874B-A2BE-083F3917674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73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lide med bakgrunn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lassholder for bilde 7">
            <a:extLst>
              <a:ext uri="{FF2B5EF4-FFF2-40B4-BE49-F238E27FC236}">
                <a16:creationId xmlns:a16="http://schemas.microsoft.com/office/drawing/2014/main" id="{9FD6A9BD-A951-8049-B3B2-1C5D76AE3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7650" y="1158875"/>
            <a:ext cx="17754600" cy="115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 cap="all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7650" y="2734996"/>
            <a:ext cx="13554116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aseline="0"/>
            </a:lvl1pPr>
          </a:lstStyle>
          <a:p>
            <a:r>
              <a:rPr lang="nb-NO"/>
              <a:t>Klikk for å redigere undertittelstil i malen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kgrunnsbilde med kvit tekst/logo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9FD6A9BD-A951-8049-B3B2-1C5D76AE3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27699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95051" y="1933348"/>
            <a:ext cx="685800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 baseline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195049" y="4355555"/>
            <a:ext cx="68580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aseline="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035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slide med bakgrunnsbild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9FD6A9BD-A951-8049-B3B2-1C5D76AE3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7650" y="1158875"/>
            <a:ext cx="17754600" cy="115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 cap="all" baseline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7650" y="2734996"/>
            <a:ext cx="13554116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aseline="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344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nsbilde med kvit tekst/logo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9FD6A9BD-A951-8049-B3B2-1C5D76AE3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95050" y="1879500"/>
            <a:ext cx="685800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 baseline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195049" y="4355554"/>
            <a:ext cx="68580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aseline="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0525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1407" y="1616075"/>
            <a:ext cx="14061359" cy="1077218"/>
          </a:xfrm>
        </p:spPr>
        <p:txBody>
          <a:bodyPr lIns="0" tIns="0" rIns="0" bIns="0"/>
          <a:lstStyle>
            <a:lvl1pPr>
              <a:defRPr sz="7000" b="0" i="0"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81407" y="2762504"/>
            <a:ext cx="6669082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762504"/>
            <a:ext cx="6789155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596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54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6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Tittel og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unktliste">
            <a:extLst>
              <a:ext uri="{FF2B5EF4-FFF2-40B4-BE49-F238E27FC236}">
                <a16:creationId xmlns:a16="http://schemas.microsoft.com/office/drawing/2014/main" id="{FA8F067E-008F-2A48-AC5E-241B2F5561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1338" y="4892675"/>
            <a:ext cx="6284912" cy="1169551"/>
          </a:xfrm>
        </p:spPr>
        <p:txBody>
          <a:bodyPr wrap="square" lIns="0" tIns="0" rIns="0" bIns="0">
            <a:spAutoFit/>
          </a:bodyPr>
          <a:lstStyle>
            <a:lvl1pPr marL="571500" indent="-571500">
              <a:buFont typeface="Arial" panose="020B0604020202020204" pitchFamily="34" charset="0"/>
              <a:buChar char="•"/>
              <a:defRPr lang="nb-NO" sz="3800" b="0" i="0" cap="none" baseline="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" descr="Agenda">
            <a:extLst>
              <a:ext uri="{FF2B5EF4-FFF2-40B4-BE49-F238E27FC236}">
                <a16:creationId xmlns:a16="http://schemas.microsoft.com/office/drawing/2014/main" id="{ACF238C2-03D2-714A-A981-6222E14DCA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407" y="3140075"/>
            <a:ext cx="17022693" cy="1154162"/>
          </a:xfrm>
        </p:spPr>
        <p:txBody>
          <a:bodyPr lIns="0" tIns="0" rIns="0" bIns="0"/>
          <a:lstStyle>
            <a:lvl1pPr>
              <a:defRPr sz="7500" b="0" i="1" cap="all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365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sitat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1F739F-D823-D445-B3A7-D6FA12D1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407" y="2679306"/>
            <a:ext cx="6818243" cy="2308324"/>
          </a:xfrm>
        </p:spPr>
        <p:txBody>
          <a:bodyPr/>
          <a:lstStyle>
            <a:lvl1pPr>
              <a:defRPr sz="75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BAFB0EC-17EA-E747-B4F9-CD0B2B5A5C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13988" y="2314575"/>
            <a:ext cx="6711950" cy="594677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64F0BE91-EEE1-834A-9EFE-E642C12D3A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1338" y="5273675"/>
            <a:ext cx="6818312" cy="492443"/>
          </a:xfrm>
        </p:spPr>
        <p:txBody>
          <a:bodyPr/>
          <a:lstStyle>
            <a:lvl1pPr>
              <a:defRPr sz="3200" b="0" i="1" baseline="0">
                <a:latin typeface="Times New Roman" panose="02020603050405020304" pitchFamily="18" charset="0"/>
              </a:defRPr>
            </a:lvl1pPr>
            <a:lvl2pPr>
              <a:defRPr sz="3200" b="0" i="1" baseline="0">
                <a:latin typeface="Times New Roman" panose="02020603050405020304" pitchFamily="18" charset="0"/>
              </a:defRPr>
            </a:lvl2pPr>
            <a:lvl3pPr>
              <a:defRPr sz="3200" b="0" i="1" baseline="0">
                <a:latin typeface="Times New Roman" panose="02020603050405020304" pitchFamily="18" charset="0"/>
              </a:defRPr>
            </a:lvl3pPr>
            <a:lvl4pPr>
              <a:defRPr sz="3200" b="0" i="1" baseline="0">
                <a:latin typeface="Times New Roman" panose="02020603050405020304" pitchFamily="18" charset="0"/>
              </a:defRPr>
            </a:lvl4pPr>
            <a:lvl5pPr>
              <a:defRPr sz="3200" b="0" i="1"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107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99C2530-368E-B44E-9B79-0962B15635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9971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+ to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1407" y="2201565"/>
            <a:ext cx="6722179" cy="2233910"/>
          </a:xfrm>
        </p:spPr>
        <p:txBody>
          <a:bodyPr lIns="0" tIns="0" rIns="0" bIns="0"/>
          <a:lstStyle>
            <a:lvl1pPr>
              <a:defRPr sz="7000" b="0" i="0" cap="none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1407" y="4664075"/>
            <a:ext cx="6722179" cy="4114800"/>
          </a:xfrm>
        </p:spPr>
        <p:txBody>
          <a:bodyPr lIns="0" tIns="0" rIns="0" bIns="0"/>
          <a:lstStyle>
            <a:lvl1pPr>
              <a:defRPr sz="250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1B2267B6-810E-174D-9760-03EF24B9DA0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424747" y="4664075"/>
            <a:ext cx="6722179" cy="384721"/>
          </a:xfr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50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oto, kvitt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C698A4E9-DD2E-2249-9C19-67548559C4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52050" y="0"/>
            <a:ext cx="10052050" cy="113093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84E0BC3-BB7C-5040-9CC6-742B2969B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95847" y="9874205"/>
            <a:ext cx="2327363" cy="350743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37796AD3-A4F6-B644-A242-55C658E82D64}"/>
              </a:ext>
            </a:extLst>
          </p:cNvPr>
          <p:cNvSpPr/>
          <p:nvPr userDrawn="1"/>
        </p:nvSpPr>
        <p:spPr>
          <a:xfrm>
            <a:off x="18097478" y="9664196"/>
            <a:ext cx="1080135" cy="1080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C02D12C-C4D3-6C48-9ADF-F1F072FD38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03" y="10163284"/>
            <a:ext cx="1917726" cy="541141"/>
          </a:xfrm>
          <a:prstGeom prst="rect">
            <a:avLst/>
          </a:prstGeom>
        </p:spPr>
      </p:pic>
      <p:sp>
        <p:nvSpPr>
          <p:cNvPr id="8" name="bg object 18">
            <a:extLst>
              <a:ext uri="{FF2B5EF4-FFF2-40B4-BE49-F238E27FC236}">
                <a16:creationId xmlns:a16="http://schemas.microsoft.com/office/drawing/2014/main" id="{EA12B3F5-130A-8845-B910-BC13EFFB249F}"/>
              </a:ext>
            </a:extLst>
          </p:cNvPr>
          <p:cNvSpPr/>
          <p:nvPr userDrawn="1"/>
        </p:nvSpPr>
        <p:spPr>
          <a:xfrm>
            <a:off x="3081407" y="10428489"/>
            <a:ext cx="6437243" cy="45719"/>
          </a:xfrm>
          <a:custGeom>
            <a:avLst/>
            <a:gdLst/>
            <a:ahLst/>
            <a:cxnLst/>
            <a:rect l="l" t="t" r="r" b="b"/>
            <a:pathLst>
              <a:path w="11737975">
                <a:moveTo>
                  <a:pt x="11737862" y="0"/>
                </a:moveTo>
                <a:lnTo>
                  <a:pt x="0" y="0"/>
                </a:lnTo>
              </a:path>
            </a:pathLst>
          </a:custGeom>
          <a:ln w="7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DFA4966F-86E3-3B45-B363-905AED45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407" y="2201565"/>
            <a:ext cx="6437243" cy="1077218"/>
          </a:xfrm>
        </p:spPr>
        <p:txBody>
          <a:bodyPr lIns="0" tIns="0" rIns="0" bIns="0"/>
          <a:lstStyle>
            <a:lvl1pPr>
              <a:defRPr sz="7000" b="0" i="0" cap="none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6FB62520-B89C-3948-A259-9806BFF3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407" y="4664075"/>
            <a:ext cx="6437243" cy="384721"/>
          </a:xfrm>
        </p:spPr>
        <p:txBody>
          <a:bodyPr lIns="0" tIns="0" rIns="0" bIns="0"/>
          <a:lstStyle>
            <a:lvl1pPr>
              <a:defRPr sz="250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81EBCCC7-F548-8B40-8A2C-49D9CDCD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67040" y="8748394"/>
            <a:ext cx="6784975" cy="2335531"/>
          </a:xfrm>
        </p:spPr>
        <p:txBody>
          <a:bodyPr/>
          <a:lstStyle>
            <a:lvl1pPr>
              <a:defRPr sz="5000" baseline="0"/>
            </a:lvl1pPr>
          </a:lstStyle>
          <a:p>
            <a:r>
              <a:rPr lang="nb-NO" dirty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93488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+ to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1407" y="1610166"/>
            <a:ext cx="14061359" cy="1077218"/>
          </a:xfrm>
        </p:spPr>
        <p:txBody>
          <a:bodyPr lIns="0" tIns="0" rIns="0" bIns="0"/>
          <a:lstStyle>
            <a:lvl1pPr>
              <a:defRPr sz="7000" b="0" i="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81407" y="2762504"/>
            <a:ext cx="6669082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762504"/>
            <a:ext cx="6789155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 med undertekster">
  <p:cSld name="BLANK- med undertekster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84"/>
          <p:cNvSpPr txBox="1">
            <a:spLocks noGrp="1"/>
          </p:cNvSpPr>
          <p:nvPr>
            <p:ph type="sldNum" idx="12"/>
          </p:nvPr>
        </p:nvSpPr>
        <p:spPr>
          <a:xfrm>
            <a:off x="15580677" y="10429734"/>
            <a:ext cx="3764572" cy="251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no-NO" smtClean="0"/>
              <a:pPr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317684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611A8A4-A95F-8C42-BBA7-EC12641D09A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03" y="10163284"/>
            <a:ext cx="1917726" cy="541141"/>
          </a:xfrm>
          <a:prstGeom prst="rect">
            <a:avLst/>
          </a:prstGeom>
        </p:spPr>
      </p:pic>
      <p:sp>
        <p:nvSpPr>
          <p:cNvPr id="16" name="bg object 16"/>
          <p:cNvSpPr/>
          <p:nvPr/>
        </p:nvSpPr>
        <p:spPr>
          <a:xfrm>
            <a:off x="18097478" y="9664196"/>
            <a:ext cx="1080135" cy="1080135"/>
          </a:xfrm>
          <a:custGeom>
            <a:avLst/>
            <a:gdLst/>
            <a:ahLst/>
            <a:cxnLst/>
            <a:rect l="l" t="t" r="r" b="b"/>
            <a:pathLst>
              <a:path w="1080134" h="1080134">
                <a:moveTo>
                  <a:pt x="540014" y="0"/>
                </a:moveTo>
                <a:lnTo>
                  <a:pt x="490861" y="2206"/>
                </a:lnTo>
                <a:lnTo>
                  <a:pt x="442943" y="8699"/>
                </a:lnTo>
                <a:lnTo>
                  <a:pt x="396453" y="19288"/>
                </a:lnTo>
                <a:lnTo>
                  <a:pt x="351581" y="33781"/>
                </a:lnTo>
                <a:lnTo>
                  <a:pt x="308518" y="51990"/>
                </a:lnTo>
                <a:lnTo>
                  <a:pt x="267454" y="73722"/>
                </a:lnTo>
                <a:lnTo>
                  <a:pt x="228579" y="98787"/>
                </a:lnTo>
                <a:lnTo>
                  <a:pt x="192085" y="126995"/>
                </a:lnTo>
                <a:lnTo>
                  <a:pt x="158162" y="158154"/>
                </a:lnTo>
                <a:lnTo>
                  <a:pt x="127001" y="192076"/>
                </a:lnTo>
                <a:lnTo>
                  <a:pt x="98791" y="228568"/>
                </a:lnTo>
                <a:lnTo>
                  <a:pt x="73725" y="267440"/>
                </a:lnTo>
                <a:lnTo>
                  <a:pt x="51992" y="308502"/>
                </a:lnTo>
                <a:lnTo>
                  <a:pt x="33783" y="351562"/>
                </a:lnTo>
                <a:lnTo>
                  <a:pt x="19289" y="396432"/>
                </a:lnTo>
                <a:lnTo>
                  <a:pt x="8700" y="442918"/>
                </a:lnTo>
                <a:lnTo>
                  <a:pt x="2206" y="490832"/>
                </a:lnTo>
                <a:lnTo>
                  <a:pt x="0" y="539983"/>
                </a:lnTo>
                <a:lnTo>
                  <a:pt x="2206" y="589134"/>
                </a:lnTo>
                <a:lnTo>
                  <a:pt x="8700" y="637048"/>
                </a:lnTo>
                <a:lnTo>
                  <a:pt x="19289" y="683535"/>
                </a:lnTo>
                <a:lnTo>
                  <a:pt x="33783" y="728404"/>
                </a:lnTo>
                <a:lnTo>
                  <a:pt x="51992" y="771464"/>
                </a:lnTo>
                <a:lnTo>
                  <a:pt x="73725" y="812526"/>
                </a:lnTo>
                <a:lnTo>
                  <a:pt x="98791" y="851398"/>
                </a:lnTo>
                <a:lnTo>
                  <a:pt x="127001" y="887891"/>
                </a:lnTo>
                <a:lnTo>
                  <a:pt x="158162" y="921812"/>
                </a:lnTo>
                <a:lnTo>
                  <a:pt x="192085" y="952972"/>
                </a:lnTo>
                <a:lnTo>
                  <a:pt x="228579" y="981179"/>
                </a:lnTo>
                <a:lnTo>
                  <a:pt x="267454" y="1006245"/>
                </a:lnTo>
                <a:lnTo>
                  <a:pt x="308518" y="1027977"/>
                </a:lnTo>
                <a:lnTo>
                  <a:pt x="351581" y="1046185"/>
                </a:lnTo>
                <a:lnTo>
                  <a:pt x="396453" y="1060678"/>
                </a:lnTo>
                <a:lnTo>
                  <a:pt x="442943" y="1071267"/>
                </a:lnTo>
                <a:lnTo>
                  <a:pt x="490861" y="1077760"/>
                </a:lnTo>
                <a:lnTo>
                  <a:pt x="540014" y="1079967"/>
                </a:lnTo>
                <a:lnTo>
                  <a:pt x="589159" y="1077760"/>
                </a:lnTo>
                <a:lnTo>
                  <a:pt x="637068" y="1071267"/>
                </a:lnTo>
                <a:lnTo>
                  <a:pt x="683551" y="1060678"/>
                </a:lnTo>
                <a:lnTo>
                  <a:pt x="728418" y="1046185"/>
                </a:lnTo>
                <a:lnTo>
                  <a:pt x="771478" y="1027977"/>
                </a:lnTo>
                <a:lnTo>
                  <a:pt x="812539" y="1006245"/>
                </a:lnTo>
                <a:lnTo>
                  <a:pt x="851412" y="981179"/>
                </a:lnTo>
                <a:lnTo>
                  <a:pt x="887905" y="952972"/>
                </a:lnTo>
                <a:lnTo>
                  <a:pt x="921827" y="921812"/>
                </a:lnTo>
                <a:lnTo>
                  <a:pt x="952989" y="887891"/>
                </a:lnTo>
                <a:lnTo>
                  <a:pt x="981199" y="851398"/>
                </a:lnTo>
                <a:lnTo>
                  <a:pt x="1006267" y="812526"/>
                </a:lnTo>
                <a:lnTo>
                  <a:pt x="1028001" y="771464"/>
                </a:lnTo>
                <a:lnTo>
                  <a:pt x="1046211" y="728404"/>
                </a:lnTo>
                <a:lnTo>
                  <a:pt x="1060707" y="683535"/>
                </a:lnTo>
                <a:lnTo>
                  <a:pt x="1071297" y="637048"/>
                </a:lnTo>
                <a:lnTo>
                  <a:pt x="1077791" y="589134"/>
                </a:lnTo>
                <a:lnTo>
                  <a:pt x="1079998" y="539983"/>
                </a:lnTo>
                <a:lnTo>
                  <a:pt x="1077791" y="490832"/>
                </a:lnTo>
                <a:lnTo>
                  <a:pt x="1071297" y="442918"/>
                </a:lnTo>
                <a:lnTo>
                  <a:pt x="1060707" y="396432"/>
                </a:lnTo>
                <a:lnTo>
                  <a:pt x="1046211" y="351562"/>
                </a:lnTo>
                <a:lnTo>
                  <a:pt x="1028001" y="308502"/>
                </a:lnTo>
                <a:lnTo>
                  <a:pt x="1006267" y="267440"/>
                </a:lnTo>
                <a:lnTo>
                  <a:pt x="981199" y="228568"/>
                </a:lnTo>
                <a:lnTo>
                  <a:pt x="952989" y="192076"/>
                </a:lnTo>
                <a:lnTo>
                  <a:pt x="921827" y="158154"/>
                </a:lnTo>
                <a:lnTo>
                  <a:pt x="887905" y="126995"/>
                </a:lnTo>
                <a:lnTo>
                  <a:pt x="851412" y="98787"/>
                </a:lnTo>
                <a:lnTo>
                  <a:pt x="812539" y="73722"/>
                </a:lnTo>
                <a:lnTo>
                  <a:pt x="771478" y="51990"/>
                </a:lnTo>
                <a:lnTo>
                  <a:pt x="728418" y="33781"/>
                </a:lnTo>
                <a:lnTo>
                  <a:pt x="683551" y="19288"/>
                </a:lnTo>
                <a:lnTo>
                  <a:pt x="637068" y="8699"/>
                </a:lnTo>
                <a:lnTo>
                  <a:pt x="589159" y="2206"/>
                </a:lnTo>
                <a:lnTo>
                  <a:pt x="540014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095847" y="9874205"/>
            <a:ext cx="1748789" cy="1434465"/>
          </a:xfrm>
          <a:custGeom>
            <a:avLst/>
            <a:gdLst/>
            <a:ahLst/>
            <a:cxnLst/>
            <a:rect l="l" t="t" r="r" b="b"/>
            <a:pathLst>
              <a:path w="1748790" h="1434465">
                <a:moveTo>
                  <a:pt x="1723348" y="117441"/>
                </a:moveTo>
                <a:lnTo>
                  <a:pt x="10638" y="117441"/>
                </a:lnTo>
                <a:lnTo>
                  <a:pt x="16030" y="117619"/>
                </a:lnTo>
                <a:lnTo>
                  <a:pt x="40721" y="117619"/>
                </a:lnTo>
                <a:lnTo>
                  <a:pt x="81859" y="118837"/>
                </a:lnTo>
                <a:lnTo>
                  <a:pt x="142964" y="126222"/>
                </a:lnTo>
                <a:lnTo>
                  <a:pt x="192751" y="138410"/>
                </a:lnTo>
                <a:lnTo>
                  <a:pt x="240381" y="155566"/>
                </a:lnTo>
                <a:lnTo>
                  <a:pt x="285560" y="177394"/>
                </a:lnTo>
                <a:lnTo>
                  <a:pt x="327993" y="203603"/>
                </a:lnTo>
                <a:lnTo>
                  <a:pt x="367387" y="233899"/>
                </a:lnTo>
                <a:lnTo>
                  <a:pt x="403447" y="267988"/>
                </a:lnTo>
                <a:lnTo>
                  <a:pt x="435878" y="305577"/>
                </a:lnTo>
                <a:lnTo>
                  <a:pt x="464386" y="346373"/>
                </a:lnTo>
                <a:lnTo>
                  <a:pt x="488676" y="390082"/>
                </a:lnTo>
                <a:lnTo>
                  <a:pt x="501827" y="419463"/>
                </a:lnTo>
                <a:lnTo>
                  <a:pt x="666409" y="788489"/>
                </a:lnTo>
                <a:lnTo>
                  <a:pt x="946805" y="1434351"/>
                </a:lnTo>
                <a:lnTo>
                  <a:pt x="1748745" y="1434351"/>
                </a:lnTo>
                <a:lnTo>
                  <a:pt x="1343456" y="496833"/>
                </a:lnTo>
                <a:lnTo>
                  <a:pt x="1325991" y="454834"/>
                </a:lnTo>
                <a:lnTo>
                  <a:pt x="1309952" y="409176"/>
                </a:lnTo>
                <a:lnTo>
                  <a:pt x="1298264" y="356606"/>
                </a:lnTo>
                <a:lnTo>
                  <a:pt x="1296316" y="330157"/>
                </a:lnTo>
                <a:lnTo>
                  <a:pt x="1303440" y="276898"/>
                </a:lnTo>
                <a:lnTo>
                  <a:pt x="1323573" y="229105"/>
                </a:lnTo>
                <a:lnTo>
                  <a:pt x="1354860" y="188659"/>
                </a:lnTo>
                <a:lnTo>
                  <a:pt x="1395444" y="157440"/>
                </a:lnTo>
                <a:lnTo>
                  <a:pt x="1430710" y="140812"/>
                </a:lnTo>
                <a:lnTo>
                  <a:pt x="1471107" y="130257"/>
                </a:lnTo>
                <a:lnTo>
                  <a:pt x="1473745" y="129765"/>
                </a:lnTo>
                <a:lnTo>
                  <a:pt x="1517496" y="124439"/>
                </a:lnTo>
                <a:lnTo>
                  <a:pt x="1557366" y="121891"/>
                </a:lnTo>
                <a:lnTo>
                  <a:pt x="1613699" y="120080"/>
                </a:lnTo>
                <a:lnTo>
                  <a:pt x="1723350" y="118101"/>
                </a:lnTo>
                <a:lnTo>
                  <a:pt x="1723348" y="117441"/>
                </a:lnTo>
                <a:close/>
              </a:path>
              <a:path w="1748790" h="1434465">
                <a:moveTo>
                  <a:pt x="1723329" y="0"/>
                </a:moveTo>
                <a:lnTo>
                  <a:pt x="0" y="0"/>
                </a:lnTo>
                <a:lnTo>
                  <a:pt x="0" y="117525"/>
                </a:lnTo>
                <a:lnTo>
                  <a:pt x="5507" y="117640"/>
                </a:lnTo>
                <a:lnTo>
                  <a:pt x="10638" y="117441"/>
                </a:lnTo>
                <a:lnTo>
                  <a:pt x="1723348" y="117441"/>
                </a:lnTo>
                <a:lnTo>
                  <a:pt x="1723329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81407" y="10428490"/>
            <a:ext cx="11737975" cy="0"/>
          </a:xfrm>
          <a:custGeom>
            <a:avLst/>
            <a:gdLst/>
            <a:ahLst/>
            <a:cxnLst/>
            <a:rect l="l" t="t" r="r" b="b"/>
            <a:pathLst>
              <a:path w="11737975">
                <a:moveTo>
                  <a:pt x="11737862" y="0"/>
                </a:moveTo>
                <a:lnTo>
                  <a:pt x="0" y="0"/>
                </a:lnTo>
              </a:path>
            </a:pathLst>
          </a:custGeom>
          <a:ln w="7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542" y="10164713"/>
            <a:ext cx="156560" cy="1565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1407" y="2201565"/>
            <a:ext cx="14061359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1407" y="2601150"/>
            <a:ext cx="14061359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27B1FAD-4B76-914D-BD7A-E18C5F6D3B59}"/>
              </a:ext>
            </a:extLst>
          </p:cNvPr>
          <p:cNvSpPr txBox="1"/>
          <p:nvPr userDrawn="1"/>
        </p:nvSpPr>
        <p:spPr>
          <a:xfrm>
            <a:off x="11271250" y="10455275"/>
            <a:ext cx="3548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200" b="0" i="1" baseline="0" dirty="0" err="1">
                <a:latin typeface="+mj-lt"/>
              </a:rPr>
              <a:t>framtidsfylket.no</a:t>
            </a:r>
            <a:endParaRPr lang="nb-NO" sz="2200" b="0" i="1" baseline="0" dirty="0">
              <a:latin typeface="+mj-lt"/>
            </a:endParaRP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21E3D436-51DA-DF46-9BAC-179AAC1E1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3" r:id="rId3"/>
    <p:sldLayoutId id="2147483672" r:id="rId4"/>
    <p:sldLayoutId id="2147483662" r:id="rId5"/>
    <p:sldLayoutId id="2147483675" r:id="rId6"/>
    <p:sldLayoutId id="2147483663" r:id="rId7"/>
    <p:sldLayoutId id="2147483665" r:id="rId8"/>
    <p:sldLayoutId id="2147483677" r:id="rId9"/>
    <p:sldLayoutId id="2147483678" r:id="rId10"/>
  </p:sldLayoutIdLst>
  <p:txStyles>
    <p:titleStyle>
      <a:lvl1pPr eaLnBrk="1" hangingPunct="1">
        <a:defRPr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3E4ACABE-FAED-CE45-B206-91D1372F983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03" y="10163284"/>
            <a:ext cx="1917726" cy="54114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E7FA033-9C85-B648-A502-EE82392FC6D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095847" y="9874205"/>
            <a:ext cx="2327363" cy="3507433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1407" y="3455461"/>
            <a:ext cx="140613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FAC23ED-B7B4-074D-BCB8-2776819A1B14}"/>
              </a:ext>
            </a:extLst>
          </p:cNvPr>
          <p:cNvSpPr/>
          <p:nvPr userDrawn="1"/>
        </p:nvSpPr>
        <p:spPr>
          <a:xfrm>
            <a:off x="18097478" y="9664196"/>
            <a:ext cx="1080135" cy="1080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bg object 18"/>
          <p:cNvSpPr/>
          <p:nvPr/>
        </p:nvSpPr>
        <p:spPr>
          <a:xfrm>
            <a:off x="3081407" y="10428490"/>
            <a:ext cx="11737975" cy="0"/>
          </a:xfrm>
          <a:custGeom>
            <a:avLst/>
            <a:gdLst/>
            <a:ahLst/>
            <a:cxnLst/>
            <a:rect l="l" t="t" r="r" b="b"/>
            <a:pathLst>
              <a:path w="11737975">
                <a:moveTo>
                  <a:pt x="11737862" y="0"/>
                </a:moveTo>
                <a:lnTo>
                  <a:pt x="0" y="0"/>
                </a:lnTo>
              </a:path>
            </a:pathLst>
          </a:custGeom>
          <a:ln w="7203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1407" y="2201565"/>
            <a:ext cx="14061359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779D9AF8-AE15-DA49-9392-FC7EED1571BA}"/>
              </a:ext>
            </a:extLst>
          </p:cNvPr>
          <p:cNvSpPr txBox="1"/>
          <p:nvPr userDrawn="1"/>
        </p:nvSpPr>
        <p:spPr>
          <a:xfrm>
            <a:off x="11271250" y="10455275"/>
            <a:ext cx="3548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200" b="0" i="1" baseline="0" dirty="0" err="1">
                <a:solidFill>
                  <a:schemeClr val="bg1"/>
                </a:solidFill>
                <a:latin typeface="+mj-lt"/>
              </a:rPr>
              <a:t>framtidsfylket.no</a:t>
            </a:r>
            <a:endParaRPr lang="nb-NO" sz="2200" b="0" i="1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19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7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 descr="Et bilde som inneholder himmel, båt, utendørs, vannfartøy&#10;&#10;Automatisk generert beskrivelse">
            <a:extLst>
              <a:ext uri="{FF2B5EF4-FFF2-40B4-BE49-F238E27FC236}">
                <a16:creationId xmlns:a16="http://schemas.microsoft.com/office/drawing/2014/main" id="{70484384-ADA2-1961-54A8-0E1BBA5D27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58DAB4DF-9DBE-F34E-B35C-ACDF61F43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650" y="1158875"/>
            <a:ext cx="17754600" cy="2308324"/>
          </a:xfrm>
        </p:spPr>
        <p:txBody>
          <a:bodyPr/>
          <a:lstStyle/>
          <a:p>
            <a:r>
              <a:rPr lang="nb-NO" sz="7500" dirty="0"/>
              <a:t>Framtidsfylket </a:t>
            </a:r>
            <a:br>
              <a:rPr lang="nb-NO" sz="7500" dirty="0"/>
            </a:br>
            <a:r>
              <a:rPr lang="nb-NO" sz="7500" i="1" dirty="0" err="1"/>
              <a:t>vestland</a:t>
            </a:r>
            <a:endParaRPr lang="nb-NO" sz="7500" i="1" dirty="0"/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C0B6D9C6-459E-FC4C-A838-37DA459C57B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17650" y="3589666"/>
            <a:ext cx="13554116" cy="584775"/>
          </a:xfrm>
        </p:spPr>
        <p:txBody>
          <a:bodyPr/>
          <a:lstStyle/>
          <a:p>
            <a:r>
              <a:rPr lang="nb-NO" dirty="0" err="1"/>
              <a:t>Kvifor</a:t>
            </a:r>
            <a:r>
              <a:rPr lang="nb-NO" dirty="0"/>
              <a:t> trivast vi?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87BF0D7-7FF7-3447-80C9-5CE8ABCDCA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948" y="8855075"/>
            <a:ext cx="1751542" cy="16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1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28;p24">
            <a:extLst>
              <a:ext uri="{FF2B5EF4-FFF2-40B4-BE49-F238E27FC236}">
                <a16:creationId xmlns:a16="http://schemas.microsoft.com/office/drawing/2014/main" id="{6085D295-B595-9CDD-280A-A4FEDE20F7DB}"/>
              </a:ext>
            </a:extLst>
          </p:cNvPr>
          <p:cNvSpPr/>
          <p:nvPr/>
        </p:nvSpPr>
        <p:spPr>
          <a:xfrm>
            <a:off x="3067274" y="1353765"/>
            <a:ext cx="7396140" cy="96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50746" tIns="150746" rIns="150746" bIns="150746" anchor="ctr" anchorCtr="0">
            <a:noAutofit/>
          </a:bodyPr>
          <a:lstStyle/>
          <a:p>
            <a:pPr defTabSz="1507776">
              <a:buClr>
                <a:srgbClr val="000000"/>
              </a:buClr>
              <a:buSzPts val="3000"/>
              <a:defRPr/>
            </a:pPr>
            <a:r>
              <a:rPr lang="nb-NO" sz="5400" kern="0" dirty="0">
                <a:solidFill>
                  <a:prstClr val="black"/>
                </a:solidFill>
                <a:latin typeface="Georgia"/>
                <a:ea typeface="Georgia"/>
                <a:cs typeface="Georgia"/>
                <a:sym typeface="Georgia"/>
              </a:rPr>
              <a:t>Solund </a:t>
            </a:r>
            <a:r>
              <a:rPr lang="nb-NO" sz="5400" kern="0" dirty="0" err="1">
                <a:solidFill>
                  <a:prstClr val="black"/>
                </a:solidFill>
                <a:latin typeface="Georgia"/>
                <a:ea typeface="Georgia"/>
                <a:cs typeface="Georgia"/>
                <a:sym typeface="Georgia"/>
              </a:rPr>
              <a:t>jatakk</a:t>
            </a:r>
            <a:r>
              <a:rPr lang="nb-NO" sz="5400" kern="0" dirty="0">
                <a:solidFill>
                  <a:prstClr val="black"/>
                </a:solidFill>
                <a:latin typeface="Georgia"/>
                <a:ea typeface="Georgia"/>
                <a:cs typeface="Georgia"/>
                <a:sym typeface="Georgia"/>
              </a:rPr>
              <a:t>!</a:t>
            </a:r>
            <a:r>
              <a:rPr lang="no-NO" sz="5400" kern="0" dirty="0">
                <a:solidFill>
                  <a:prstClr val="black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5400" kern="0" dirty="0">
              <a:solidFill>
                <a:prstClr val="black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2728;p24">
            <a:extLst>
              <a:ext uri="{FF2B5EF4-FFF2-40B4-BE49-F238E27FC236}">
                <a16:creationId xmlns:a16="http://schemas.microsoft.com/office/drawing/2014/main" id="{9ADF966D-EAD8-E54A-998B-CEEBDFD0BBC9}"/>
              </a:ext>
            </a:extLst>
          </p:cNvPr>
          <p:cNvSpPr/>
          <p:nvPr/>
        </p:nvSpPr>
        <p:spPr>
          <a:xfrm>
            <a:off x="11228544" y="1478211"/>
            <a:ext cx="7396140" cy="96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50746" tIns="150746" rIns="150746" bIns="150746" anchor="ctr" anchorCtr="0">
            <a:noAutofit/>
          </a:bodyPr>
          <a:lstStyle/>
          <a:p>
            <a:pPr defTabSz="1507776">
              <a:buClr>
                <a:srgbClr val="000000"/>
              </a:buClr>
              <a:buSzPts val="3000"/>
              <a:defRPr/>
            </a:pPr>
            <a:r>
              <a:rPr lang="nb-NO" sz="5400" kern="0" dirty="0">
                <a:solidFill>
                  <a:prstClr val="black"/>
                </a:solidFill>
                <a:latin typeface="Georgia"/>
                <a:ea typeface="Georgia"/>
                <a:cs typeface="Georgia"/>
                <a:sym typeface="Georgia"/>
              </a:rPr>
              <a:t>Solund </a:t>
            </a:r>
            <a:r>
              <a:rPr lang="nb-NO" sz="5400" kern="0" dirty="0" err="1">
                <a:solidFill>
                  <a:prstClr val="black"/>
                </a:solidFill>
                <a:latin typeface="Georgia"/>
                <a:ea typeface="Georgia"/>
                <a:cs typeface="Georgia"/>
                <a:sym typeface="Georgia"/>
              </a:rPr>
              <a:t>neitakk</a:t>
            </a:r>
            <a:r>
              <a:rPr lang="nb-NO" sz="5400" kern="0" dirty="0">
                <a:solidFill>
                  <a:prstClr val="black"/>
                </a:solidFill>
                <a:latin typeface="Georgia"/>
                <a:ea typeface="Georgia"/>
                <a:cs typeface="Georgia"/>
                <a:sym typeface="Georgia"/>
              </a:rPr>
              <a:t>!</a:t>
            </a:r>
            <a:r>
              <a:rPr lang="no-NO" sz="4000" kern="0" dirty="0">
                <a:solidFill>
                  <a:prstClr val="black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4000" kern="0" dirty="0">
              <a:solidFill>
                <a:prstClr val="black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F1125924-EF0B-46BC-1821-DF0F2D247617}"/>
              </a:ext>
            </a:extLst>
          </p:cNvPr>
          <p:cNvCxnSpPr>
            <a:cxnSpLocks/>
          </p:cNvCxnSpPr>
          <p:nvPr/>
        </p:nvCxnSpPr>
        <p:spPr>
          <a:xfrm>
            <a:off x="9475986" y="1095205"/>
            <a:ext cx="0" cy="8379497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0F2F5A65-E0E6-D703-675B-E7F0304174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396" y="3368511"/>
            <a:ext cx="8192418" cy="523849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4CFDE21-5713-E868-D932-111ABB8152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2010" y="3368512"/>
            <a:ext cx="9404187" cy="52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941EED4D-79AE-C282-E13E-0B5FEAA94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407" y="2201565"/>
            <a:ext cx="6437243" cy="2154436"/>
          </a:xfrm>
        </p:spPr>
        <p:txBody>
          <a:bodyPr/>
          <a:lstStyle/>
          <a:p>
            <a:r>
              <a:rPr lang="en-US"/>
              <a:t>Jobb+ bu + fritid</a:t>
            </a:r>
            <a:br>
              <a:rPr lang="en-US"/>
            </a:br>
            <a:r>
              <a:rPr lang="en-US"/>
              <a:t>= trivsel</a:t>
            </a:r>
            <a:endParaRPr lang="en-US" dirty="0"/>
          </a:p>
        </p:txBody>
      </p:sp>
      <p:pic>
        <p:nvPicPr>
          <p:cNvPr id="16" name="Bilde 15" descr="Et bilde som inneholder vann, utendørs, himmel, natur&#10;&#10;Automatisk generert beskrivelse">
            <a:extLst>
              <a:ext uri="{FF2B5EF4-FFF2-40B4-BE49-F238E27FC236}">
                <a16:creationId xmlns:a16="http://schemas.microsoft.com/office/drawing/2014/main" id="{34EAA58C-FFA4-AAB9-19DD-194733E20A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005" y="-913"/>
            <a:ext cx="1130935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5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>
            <a:extLst>
              <a:ext uri="{FF2B5EF4-FFF2-40B4-BE49-F238E27FC236}">
                <a16:creationId xmlns:a16="http://schemas.microsoft.com/office/drawing/2014/main" id="{79418554-6699-FBDA-9565-2A9E3886B6E2}"/>
              </a:ext>
            </a:extLst>
          </p:cNvPr>
          <p:cNvGrpSpPr/>
          <p:nvPr/>
        </p:nvGrpSpPr>
        <p:grpSpPr>
          <a:xfrm>
            <a:off x="911884" y="2132398"/>
            <a:ext cx="5306618" cy="7872671"/>
            <a:chOff x="1781750" y="785087"/>
            <a:chExt cx="9118089" cy="10068292"/>
          </a:xfrm>
        </p:grpSpPr>
        <p:sp>
          <p:nvSpPr>
            <p:cNvPr id="2697" name="Google Shape;2697;p24"/>
            <p:cNvSpPr/>
            <p:nvPr/>
          </p:nvSpPr>
          <p:spPr>
            <a:xfrm>
              <a:off x="2641959" y="785087"/>
              <a:ext cx="8257880" cy="10068292"/>
            </a:xfrm>
            <a:custGeom>
              <a:avLst/>
              <a:gdLst/>
              <a:ahLst/>
              <a:cxnLst/>
              <a:rect l="l" t="t" r="r" b="b"/>
              <a:pathLst>
                <a:path w="792" h="989" extrusionOk="0">
                  <a:moveTo>
                    <a:pt x="741" y="34"/>
                  </a:moveTo>
                  <a:cubicBezTo>
                    <a:pt x="752" y="34"/>
                    <a:pt x="757" y="40"/>
                    <a:pt x="757" y="50"/>
                  </a:cubicBezTo>
                  <a:lnTo>
                    <a:pt x="757" y="941"/>
                  </a:lnTo>
                  <a:cubicBezTo>
                    <a:pt x="757" y="949"/>
                    <a:pt x="752" y="957"/>
                    <a:pt x="741" y="957"/>
                  </a:cubicBezTo>
                  <a:lnTo>
                    <a:pt x="48" y="957"/>
                  </a:lnTo>
                  <a:cubicBezTo>
                    <a:pt x="40" y="957"/>
                    <a:pt x="32" y="949"/>
                    <a:pt x="32" y="941"/>
                  </a:cubicBezTo>
                  <a:lnTo>
                    <a:pt x="32" y="50"/>
                  </a:lnTo>
                  <a:cubicBezTo>
                    <a:pt x="32" y="40"/>
                    <a:pt x="40" y="34"/>
                    <a:pt x="48" y="34"/>
                  </a:cubicBezTo>
                  <a:close/>
                  <a:moveTo>
                    <a:pt x="48" y="0"/>
                  </a:moveTo>
                  <a:cubicBezTo>
                    <a:pt x="22" y="0"/>
                    <a:pt x="1" y="24"/>
                    <a:pt x="1" y="50"/>
                  </a:cubicBezTo>
                  <a:lnTo>
                    <a:pt x="1" y="941"/>
                  </a:lnTo>
                  <a:cubicBezTo>
                    <a:pt x="1" y="967"/>
                    <a:pt x="22" y="988"/>
                    <a:pt x="48" y="988"/>
                  </a:cubicBezTo>
                  <a:lnTo>
                    <a:pt x="741" y="988"/>
                  </a:lnTo>
                  <a:cubicBezTo>
                    <a:pt x="768" y="988"/>
                    <a:pt x="791" y="967"/>
                    <a:pt x="791" y="941"/>
                  </a:cubicBezTo>
                  <a:lnTo>
                    <a:pt x="791" y="50"/>
                  </a:lnTo>
                  <a:cubicBezTo>
                    <a:pt x="791" y="24"/>
                    <a:pt x="768" y="0"/>
                    <a:pt x="74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400"/>
                <a:defRPr/>
              </a:pPr>
              <a:endParaRPr sz="230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24"/>
            <p:cNvSpPr/>
            <p:nvPr/>
          </p:nvSpPr>
          <p:spPr>
            <a:xfrm>
              <a:off x="3158058" y="6815680"/>
              <a:ext cx="1021816" cy="924506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8" y="32"/>
                  </a:moveTo>
                  <a:cubicBezTo>
                    <a:pt x="56" y="32"/>
                    <a:pt x="66" y="40"/>
                    <a:pt x="66" y="50"/>
                  </a:cubicBezTo>
                  <a:cubicBezTo>
                    <a:pt x="66" y="58"/>
                    <a:pt x="58" y="66"/>
                    <a:pt x="48" y="66"/>
                  </a:cubicBezTo>
                  <a:cubicBezTo>
                    <a:pt x="40" y="66"/>
                    <a:pt x="32" y="58"/>
                    <a:pt x="32" y="50"/>
                  </a:cubicBezTo>
                  <a:cubicBezTo>
                    <a:pt x="32" y="40"/>
                    <a:pt x="40" y="32"/>
                    <a:pt x="48" y="32"/>
                  </a:cubicBezTo>
                  <a:close/>
                  <a:moveTo>
                    <a:pt x="48" y="0"/>
                  </a:moveTo>
                  <a:cubicBezTo>
                    <a:pt x="22" y="0"/>
                    <a:pt x="0" y="21"/>
                    <a:pt x="0" y="50"/>
                  </a:cubicBezTo>
                  <a:cubicBezTo>
                    <a:pt x="0" y="77"/>
                    <a:pt x="22" y="98"/>
                    <a:pt x="48" y="98"/>
                  </a:cubicBezTo>
                  <a:cubicBezTo>
                    <a:pt x="74" y="98"/>
                    <a:pt x="98" y="77"/>
                    <a:pt x="98" y="50"/>
                  </a:cubicBezTo>
                  <a:cubicBezTo>
                    <a:pt x="98" y="21"/>
                    <a:pt x="74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400"/>
                <a:defRPr/>
              </a:pPr>
              <a:endParaRPr sz="230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24"/>
            <p:cNvSpPr/>
            <p:nvPr/>
          </p:nvSpPr>
          <p:spPr>
            <a:xfrm>
              <a:off x="3158058" y="4627054"/>
              <a:ext cx="1021816" cy="952828"/>
            </a:xfrm>
            <a:custGeom>
              <a:avLst/>
              <a:gdLst/>
              <a:ahLst/>
              <a:cxnLst/>
              <a:rect l="l" t="t" r="r" b="b"/>
              <a:pathLst>
                <a:path w="98" h="101" extrusionOk="0">
                  <a:moveTo>
                    <a:pt x="48" y="35"/>
                  </a:moveTo>
                  <a:cubicBezTo>
                    <a:pt x="56" y="35"/>
                    <a:pt x="66" y="40"/>
                    <a:pt x="66" y="51"/>
                  </a:cubicBezTo>
                  <a:cubicBezTo>
                    <a:pt x="66" y="61"/>
                    <a:pt x="58" y="66"/>
                    <a:pt x="48" y="66"/>
                  </a:cubicBezTo>
                  <a:cubicBezTo>
                    <a:pt x="40" y="66"/>
                    <a:pt x="32" y="61"/>
                    <a:pt x="32" y="51"/>
                  </a:cubicBezTo>
                  <a:cubicBezTo>
                    <a:pt x="32" y="40"/>
                    <a:pt x="40" y="35"/>
                    <a:pt x="48" y="35"/>
                  </a:cubicBezTo>
                  <a:close/>
                  <a:moveTo>
                    <a:pt x="48" y="0"/>
                  </a:moveTo>
                  <a:cubicBezTo>
                    <a:pt x="22" y="0"/>
                    <a:pt x="0" y="24"/>
                    <a:pt x="0" y="51"/>
                  </a:cubicBezTo>
                  <a:cubicBezTo>
                    <a:pt x="0" y="77"/>
                    <a:pt x="22" y="101"/>
                    <a:pt x="48" y="101"/>
                  </a:cubicBezTo>
                  <a:cubicBezTo>
                    <a:pt x="74" y="101"/>
                    <a:pt x="98" y="77"/>
                    <a:pt x="98" y="51"/>
                  </a:cubicBezTo>
                  <a:cubicBezTo>
                    <a:pt x="98" y="24"/>
                    <a:pt x="74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400"/>
                <a:defRPr/>
              </a:pPr>
              <a:endParaRPr sz="230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24"/>
            <p:cNvSpPr/>
            <p:nvPr/>
          </p:nvSpPr>
          <p:spPr>
            <a:xfrm>
              <a:off x="3158058" y="2759150"/>
              <a:ext cx="1021816" cy="952828"/>
            </a:xfrm>
            <a:custGeom>
              <a:avLst/>
              <a:gdLst/>
              <a:ahLst/>
              <a:cxnLst/>
              <a:rect l="l" t="t" r="r" b="b"/>
              <a:pathLst>
                <a:path w="98" h="101" extrusionOk="0">
                  <a:moveTo>
                    <a:pt x="48" y="35"/>
                  </a:moveTo>
                  <a:cubicBezTo>
                    <a:pt x="56" y="35"/>
                    <a:pt x="66" y="40"/>
                    <a:pt x="66" y="51"/>
                  </a:cubicBezTo>
                  <a:cubicBezTo>
                    <a:pt x="66" y="61"/>
                    <a:pt x="58" y="67"/>
                    <a:pt x="48" y="67"/>
                  </a:cubicBezTo>
                  <a:cubicBezTo>
                    <a:pt x="40" y="67"/>
                    <a:pt x="32" y="61"/>
                    <a:pt x="32" y="51"/>
                  </a:cubicBezTo>
                  <a:cubicBezTo>
                    <a:pt x="32" y="40"/>
                    <a:pt x="40" y="35"/>
                    <a:pt x="48" y="35"/>
                  </a:cubicBezTo>
                  <a:close/>
                  <a:moveTo>
                    <a:pt x="48" y="1"/>
                  </a:moveTo>
                  <a:cubicBezTo>
                    <a:pt x="22" y="1"/>
                    <a:pt x="0" y="25"/>
                    <a:pt x="0" y="51"/>
                  </a:cubicBezTo>
                  <a:cubicBezTo>
                    <a:pt x="0" y="77"/>
                    <a:pt x="22" y="101"/>
                    <a:pt x="48" y="101"/>
                  </a:cubicBezTo>
                  <a:cubicBezTo>
                    <a:pt x="74" y="101"/>
                    <a:pt x="98" y="77"/>
                    <a:pt x="98" y="51"/>
                  </a:cubicBezTo>
                  <a:cubicBezTo>
                    <a:pt x="98" y="25"/>
                    <a:pt x="74" y="1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400"/>
                <a:defRPr/>
              </a:pPr>
              <a:endParaRPr sz="230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24"/>
            <p:cNvSpPr/>
            <p:nvPr/>
          </p:nvSpPr>
          <p:spPr>
            <a:xfrm>
              <a:off x="1781750" y="7108141"/>
              <a:ext cx="1720385" cy="339613"/>
            </a:xfrm>
            <a:custGeom>
              <a:avLst/>
              <a:gdLst/>
              <a:ahLst/>
              <a:cxnLst/>
              <a:rect l="l" t="t" r="r" b="b"/>
              <a:pathLst>
                <a:path w="165" h="36" extrusionOk="0">
                  <a:moveTo>
                    <a:pt x="17" y="1"/>
                  </a:moveTo>
                  <a:cubicBezTo>
                    <a:pt x="6" y="1"/>
                    <a:pt x="1" y="9"/>
                    <a:pt x="1" y="19"/>
                  </a:cubicBezTo>
                  <a:cubicBezTo>
                    <a:pt x="1" y="27"/>
                    <a:pt x="6" y="35"/>
                    <a:pt x="17" y="35"/>
                  </a:cubicBezTo>
                  <a:lnTo>
                    <a:pt x="148" y="35"/>
                  </a:lnTo>
                  <a:cubicBezTo>
                    <a:pt x="154" y="35"/>
                    <a:pt x="164" y="27"/>
                    <a:pt x="164" y="19"/>
                  </a:cubicBezTo>
                  <a:cubicBezTo>
                    <a:pt x="164" y="9"/>
                    <a:pt x="159" y="1"/>
                    <a:pt x="1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400"/>
                <a:defRPr/>
              </a:pPr>
              <a:endParaRPr sz="230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24"/>
            <p:cNvSpPr/>
            <p:nvPr/>
          </p:nvSpPr>
          <p:spPr>
            <a:xfrm>
              <a:off x="3158058" y="8683583"/>
              <a:ext cx="1021816" cy="924506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8" y="32"/>
                  </a:moveTo>
                  <a:cubicBezTo>
                    <a:pt x="56" y="32"/>
                    <a:pt x="66" y="40"/>
                    <a:pt x="66" y="50"/>
                  </a:cubicBezTo>
                  <a:cubicBezTo>
                    <a:pt x="66" y="58"/>
                    <a:pt x="58" y="66"/>
                    <a:pt x="48" y="66"/>
                  </a:cubicBezTo>
                  <a:cubicBezTo>
                    <a:pt x="40" y="66"/>
                    <a:pt x="32" y="58"/>
                    <a:pt x="32" y="50"/>
                  </a:cubicBezTo>
                  <a:cubicBezTo>
                    <a:pt x="32" y="40"/>
                    <a:pt x="40" y="32"/>
                    <a:pt x="48" y="32"/>
                  </a:cubicBezTo>
                  <a:close/>
                  <a:moveTo>
                    <a:pt x="48" y="0"/>
                  </a:moveTo>
                  <a:cubicBezTo>
                    <a:pt x="22" y="0"/>
                    <a:pt x="0" y="21"/>
                    <a:pt x="0" y="50"/>
                  </a:cubicBezTo>
                  <a:cubicBezTo>
                    <a:pt x="0" y="76"/>
                    <a:pt x="22" y="98"/>
                    <a:pt x="48" y="98"/>
                  </a:cubicBezTo>
                  <a:cubicBezTo>
                    <a:pt x="74" y="98"/>
                    <a:pt x="98" y="76"/>
                    <a:pt x="98" y="50"/>
                  </a:cubicBezTo>
                  <a:cubicBezTo>
                    <a:pt x="98" y="21"/>
                    <a:pt x="74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400"/>
                <a:defRPr/>
              </a:pPr>
              <a:endParaRPr sz="230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24"/>
            <p:cNvSpPr/>
            <p:nvPr/>
          </p:nvSpPr>
          <p:spPr>
            <a:xfrm>
              <a:off x="1781750" y="8976045"/>
              <a:ext cx="1720385" cy="330183"/>
            </a:xfrm>
            <a:custGeom>
              <a:avLst/>
              <a:gdLst/>
              <a:ahLst/>
              <a:cxnLst/>
              <a:rect l="l" t="t" r="r" b="b"/>
              <a:pathLst>
                <a:path w="165" h="35" extrusionOk="0">
                  <a:moveTo>
                    <a:pt x="17" y="1"/>
                  </a:moveTo>
                  <a:cubicBezTo>
                    <a:pt x="6" y="1"/>
                    <a:pt x="1" y="9"/>
                    <a:pt x="1" y="19"/>
                  </a:cubicBezTo>
                  <a:cubicBezTo>
                    <a:pt x="1" y="27"/>
                    <a:pt x="6" y="35"/>
                    <a:pt x="17" y="35"/>
                  </a:cubicBezTo>
                  <a:lnTo>
                    <a:pt x="148" y="35"/>
                  </a:lnTo>
                  <a:cubicBezTo>
                    <a:pt x="154" y="35"/>
                    <a:pt x="164" y="27"/>
                    <a:pt x="164" y="19"/>
                  </a:cubicBezTo>
                  <a:cubicBezTo>
                    <a:pt x="164" y="9"/>
                    <a:pt x="159" y="1"/>
                    <a:pt x="1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400"/>
                <a:defRPr/>
              </a:pPr>
              <a:endParaRPr sz="230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24"/>
            <p:cNvSpPr/>
            <p:nvPr/>
          </p:nvSpPr>
          <p:spPr>
            <a:xfrm>
              <a:off x="1781750" y="4947806"/>
              <a:ext cx="1720385" cy="311322"/>
            </a:xfrm>
            <a:custGeom>
              <a:avLst/>
              <a:gdLst/>
              <a:ahLst/>
              <a:cxnLst/>
              <a:rect l="l" t="t" r="r" b="b"/>
              <a:pathLst>
                <a:path w="165" h="33" extrusionOk="0">
                  <a:moveTo>
                    <a:pt x="17" y="1"/>
                  </a:moveTo>
                  <a:cubicBezTo>
                    <a:pt x="6" y="1"/>
                    <a:pt x="1" y="6"/>
                    <a:pt x="1" y="17"/>
                  </a:cubicBezTo>
                  <a:cubicBezTo>
                    <a:pt x="1" y="27"/>
                    <a:pt x="6" y="32"/>
                    <a:pt x="17" y="32"/>
                  </a:cubicBezTo>
                  <a:lnTo>
                    <a:pt x="148" y="32"/>
                  </a:lnTo>
                  <a:cubicBezTo>
                    <a:pt x="154" y="32"/>
                    <a:pt x="164" y="27"/>
                    <a:pt x="164" y="17"/>
                  </a:cubicBezTo>
                  <a:cubicBezTo>
                    <a:pt x="164" y="6"/>
                    <a:pt x="159" y="1"/>
                    <a:pt x="1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400"/>
                <a:defRPr/>
              </a:pPr>
              <a:endParaRPr sz="230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24"/>
            <p:cNvSpPr/>
            <p:nvPr/>
          </p:nvSpPr>
          <p:spPr>
            <a:xfrm>
              <a:off x="1781750" y="3089333"/>
              <a:ext cx="1720385" cy="301892"/>
            </a:xfrm>
            <a:custGeom>
              <a:avLst/>
              <a:gdLst/>
              <a:ahLst/>
              <a:cxnLst/>
              <a:rect l="l" t="t" r="r" b="b"/>
              <a:pathLst>
                <a:path w="165" h="32" extrusionOk="0">
                  <a:moveTo>
                    <a:pt x="17" y="0"/>
                  </a:moveTo>
                  <a:cubicBezTo>
                    <a:pt x="6" y="0"/>
                    <a:pt x="1" y="5"/>
                    <a:pt x="1" y="16"/>
                  </a:cubicBezTo>
                  <a:cubicBezTo>
                    <a:pt x="1" y="26"/>
                    <a:pt x="6" y="32"/>
                    <a:pt x="17" y="32"/>
                  </a:cubicBezTo>
                  <a:lnTo>
                    <a:pt x="148" y="32"/>
                  </a:lnTo>
                  <a:cubicBezTo>
                    <a:pt x="154" y="32"/>
                    <a:pt x="164" y="26"/>
                    <a:pt x="164" y="16"/>
                  </a:cubicBezTo>
                  <a:cubicBezTo>
                    <a:pt x="164" y="5"/>
                    <a:pt x="159" y="0"/>
                    <a:pt x="1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400"/>
                <a:defRPr/>
              </a:pPr>
              <a:endParaRPr sz="230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86896A-85DE-DA33-1160-6F50738157D7}"/>
              </a:ext>
            </a:extLst>
          </p:cNvPr>
          <p:cNvGrpSpPr/>
          <p:nvPr/>
        </p:nvGrpSpPr>
        <p:grpSpPr>
          <a:xfrm>
            <a:off x="3027229" y="2632363"/>
            <a:ext cx="8957124" cy="684491"/>
            <a:chOff x="4919587" y="1800939"/>
            <a:chExt cx="12762121" cy="702669"/>
          </a:xfrm>
        </p:grpSpPr>
        <p:sp>
          <p:nvSpPr>
            <p:cNvPr id="2707" name="Google Shape;2707;p24"/>
            <p:cNvSpPr/>
            <p:nvPr/>
          </p:nvSpPr>
          <p:spPr>
            <a:xfrm>
              <a:off x="6342946" y="1802026"/>
              <a:ext cx="11338762" cy="700468"/>
            </a:xfrm>
            <a:prstGeom prst="homePlat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200993" tIns="200993" rIns="200993" bIns="200993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800"/>
                <a:defRPr/>
              </a:pP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Overordna mål og hensikt</a:t>
              </a:r>
              <a:endParaRPr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24"/>
            <p:cNvSpPr/>
            <p:nvPr/>
          </p:nvSpPr>
          <p:spPr>
            <a:xfrm>
              <a:off x="4919587" y="1800939"/>
              <a:ext cx="1422023" cy="702669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algn="ctr" defTabSz="1507776">
                <a:buClr>
                  <a:srgbClr val="000000"/>
                </a:buClr>
                <a:buSzPts val="1800"/>
                <a:defRPr/>
              </a:pPr>
              <a:r>
                <a:rPr lang="no-NO" sz="2968" b="1" kern="0" dirty="0">
                  <a:solidFill>
                    <a:srgbClr val="FFB6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968" b="1" kern="0" dirty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6B290646-504F-5F0B-0E85-153E1ECFA919}"/>
              </a:ext>
            </a:extLst>
          </p:cNvPr>
          <p:cNvGrpSpPr/>
          <p:nvPr/>
        </p:nvGrpSpPr>
        <p:grpSpPr>
          <a:xfrm>
            <a:off x="3039131" y="3592850"/>
            <a:ext cx="8892130" cy="856179"/>
            <a:chOff x="4919587" y="3209433"/>
            <a:chExt cx="12366516" cy="608253"/>
          </a:xfrm>
        </p:grpSpPr>
        <p:sp>
          <p:nvSpPr>
            <p:cNvPr id="2710" name="Google Shape;2710;p24"/>
            <p:cNvSpPr/>
            <p:nvPr/>
          </p:nvSpPr>
          <p:spPr>
            <a:xfrm>
              <a:off x="6310557" y="3209433"/>
              <a:ext cx="10975546" cy="584785"/>
            </a:xfrm>
            <a:prstGeom prst="homePlat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200993" tIns="200993" rIns="200993" bIns="200993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800"/>
                <a:defRPr/>
              </a:pP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Ulike </a:t>
              </a:r>
              <a:r>
                <a:rPr lang="no-NO" sz="2000" kern="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rekrutteringsaktivitetar</a:t>
              </a: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med mål og </a:t>
              </a:r>
              <a:r>
                <a:rPr lang="no-NO" sz="2000" kern="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korleis</a:t>
              </a: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no-NO" sz="2000" kern="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dei</a:t>
              </a: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skal </a:t>
              </a:r>
              <a:r>
                <a:rPr lang="no-NO" sz="2000" kern="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evaluerast</a:t>
              </a: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24"/>
            <p:cNvSpPr/>
            <p:nvPr/>
          </p:nvSpPr>
          <p:spPr>
            <a:xfrm>
              <a:off x="4919587" y="3209433"/>
              <a:ext cx="1422023" cy="608253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algn="ctr" defTabSz="1507776">
                <a:buClr>
                  <a:srgbClr val="000000"/>
                </a:buClr>
                <a:buSzPts val="1800"/>
                <a:defRPr/>
              </a:pPr>
              <a:r>
                <a:rPr lang="no-NO" sz="2968" b="1" kern="0" dirty="0">
                  <a:solidFill>
                    <a:srgbClr val="FFB6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968" b="1" kern="0" dirty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1287C691-F537-A308-6918-B324C7444586}"/>
              </a:ext>
            </a:extLst>
          </p:cNvPr>
          <p:cNvGrpSpPr/>
          <p:nvPr/>
        </p:nvGrpSpPr>
        <p:grpSpPr>
          <a:xfrm>
            <a:off x="3054554" y="4723906"/>
            <a:ext cx="8833440" cy="715882"/>
            <a:chOff x="4919588" y="4429097"/>
            <a:chExt cx="12762119" cy="702669"/>
          </a:xfrm>
        </p:grpSpPr>
        <p:sp>
          <p:nvSpPr>
            <p:cNvPr id="2713" name="Google Shape;2713;p24"/>
            <p:cNvSpPr/>
            <p:nvPr/>
          </p:nvSpPr>
          <p:spPr>
            <a:xfrm>
              <a:off x="6342947" y="4430198"/>
              <a:ext cx="11338760" cy="700468"/>
            </a:xfrm>
            <a:prstGeom prst="homePlat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200993" tIns="200993" rIns="200993" bIns="200993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800"/>
                <a:defRPr/>
              </a:pP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Rekrutteringsbehov fram i tid - ei </a:t>
              </a:r>
              <a:r>
                <a:rPr lang="no-NO" sz="2000" kern="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kompetansebasert</a:t>
              </a: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tilnærming </a:t>
              </a:r>
              <a:endParaRPr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24"/>
            <p:cNvSpPr/>
            <p:nvPr/>
          </p:nvSpPr>
          <p:spPr>
            <a:xfrm>
              <a:off x="4919588" y="4429097"/>
              <a:ext cx="1422023" cy="702669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algn="ctr" defTabSz="1507776">
                <a:buClr>
                  <a:srgbClr val="000000"/>
                </a:buClr>
                <a:buSzPts val="1800"/>
                <a:defRPr/>
              </a:pPr>
              <a:r>
                <a:rPr lang="no-NO" sz="2968" b="1" kern="0">
                  <a:solidFill>
                    <a:srgbClr val="FFB6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968" b="1" kern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9DD42B46-EC8D-8497-BABF-D113C4310D71}"/>
              </a:ext>
            </a:extLst>
          </p:cNvPr>
          <p:cNvGrpSpPr/>
          <p:nvPr/>
        </p:nvGrpSpPr>
        <p:grpSpPr>
          <a:xfrm>
            <a:off x="3039132" y="5775065"/>
            <a:ext cx="8848863" cy="841866"/>
            <a:chOff x="4919424" y="5743175"/>
            <a:chExt cx="12760800" cy="702669"/>
          </a:xfrm>
        </p:grpSpPr>
        <p:sp>
          <p:nvSpPr>
            <p:cNvPr id="2716" name="Google Shape;2716;p24"/>
            <p:cNvSpPr/>
            <p:nvPr/>
          </p:nvSpPr>
          <p:spPr>
            <a:xfrm>
              <a:off x="6341462" y="5744276"/>
              <a:ext cx="11338762" cy="700468"/>
            </a:xfrm>
            <a:prstGeom prst="homePlat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200993" tIns="200993" rIns="200993" bIns="200993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800"/>
                <a:defRPr/>
              </a:pP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Kvar og </a:t>
              </a:r>
              <a:r>
                <a:rPr lang="no-NO" sz="2000" kern="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korleis</a:t>
              </a: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skal de finne </a:t>
              </a:r>
              <a:r>
                <a:rPr lang="no-NO" sz="2000" kern="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dykkar</a:t>
              </a: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nye tilsette?</a:t>
              </a:r>
              <a:endParaRPr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24"/>
            <p:cNvSpPr/>
            <p:nvPr/>
          </p:nvSpPr>
          <p:spPr>
            <a:xfrm>
              <a:off x="4919424" y="5743175"/>
              <a:ext cx="1422023" cy="702669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algn="ctr" defTabSz="1507776">
                <a:buClr>
                  <a:srgbClr val="000000"/>
                </a:buClr>
                <a:buSzPts val="1800"/>
                <a:defRPr/>
              </a:pPr>
              <a:r>
                <a:rPr lang="no-NO" sz="2968" b="1" kern="0">
                  <a:solidFill>
                    <a:srgbClr val="FFB6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968" b="1" kern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EB79A54B-1F1F-BDF2-0F49-7B9F3E82C5BA}"/>
              </a:ext>
            </a:extLst>
          </p:cNvPr>
          <p:cNvGrpSpPr/>
          <p:nvPr/>
        </p:nvGrpSpPr>
        <p:grpSpPr>
          <a:xfrm>
            <a:off x="3039132" y="6931122"/>
            <a:ext cx="8861744" cy="715882"/>
            <a:chOff x="4919587" y="7057254"/>
            <a:chExt cx="12762119" cy="702669"/>
          </a:xfrm>
        </p:grpSpPr>
        <p:sp>
          <p:nvSpPr>
            <p:cNvPr id="2719" name="Google Shape;2719;p24"/>
            <p:cNvSpPr/>
            <p:nvPr/>
          </p:nvSpPr>
          <p:spPr>
            <a:xfrm>
              <a:off x="6342944" y="7058355"/>
              <a:ext cx="11338762" cy="700468"/>
            </a:xfrm>
            <a:prstGeom prst="homePlat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200993" tIns="200993" rIns="200993" bIns="200993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800"/>
                <a:defRPr/>
              </a:pP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Definert rekrutteringsprosess for ulike </a:t>
              </a:r>
              <a:r>
                <a:rPr lang="no-NO" sz="2000" kern="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stillingstypar</a:t>
              </a:r>
              <a:endParaRPr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24"/>
            <p:cNvSpPr/>
            <p:nvPr/>
          </p:nvSpPr>
          <p:spPr>
            <a:xfrm>
              <a:off x="4919587" y="7057254"/>
              <a:ext cx="1422023" cy="702669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algn="ctr" defTabSz="1507776">
                <a:buClr>
                  <a:srgbClr val="000000"/>
                </a:buClr>
                <a:buSzPts val="1800"/>
                <a:defRPr/>
              </a:pPr>
              <a:r>
                <a:rPr lang="no-NO" sz="2968" b="1" kern="0">
                  <a:solidFill>
                    <a:srgbClr val="FFB6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968" b="1" kern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7D1C40B8-0DD7-F71A-8B46-015CF6A66380}"/>
              </a:ext>
            </a:extLst>
          </p:cNvPr>
          <p:cNvGrpSpPr/>
          <p:nvPr/>
        </p:nvGrpSpPr>
        <p:grpSpPr>
          <a:xfrm>
            <a:off x="3044758" y="7930294"/>
            <a:ext cx="8939595" cy="746696"/>
            <a:chOff x="4919369" y="8371332"/>
            <a:chExt cx="12760332" cy="702669"/>
          </a:xfrm>
        </p:grpSpPr>
        <p:sp>
          <p:nvSpPr>
            <p:cNvPr id="2722" name="Google Shape;2722;p24"/>
            <p:cNvSpPr/>
            <p:nvPr/>
          </p:nvSpPr>
          <p:spPr>
            <a:xfrm>
              <a:off x="6342722" y="8372433"/>
              <a:ext cx="11336979" cy="700468"/>
            </a:xfrm>
            <a:prstGeom prst="homePlat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200993" tIns="200993" rIns="200993" bIns="200993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800"/>
                <a:defRPr/>
              </a:pP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Profilering og </a:t>
              </a:r>
              <a:r>
                <a:rPr lang="no-NO" sz="2000" kern="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omdømebygging</a:t>
              </a: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24"/>
            <p:cNvSpPr/>
            <p:nvPr/>
          </p:nvSpPr>
          <p:spPr>
            <a:xfrm>
              <a:off x="4919369" y="8371332"/>
              <a:ext cx="1422023" cy="702669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algn="ctr" defTabSz="1507776">
                <a:buClr>
                  <a:srgbClr val="000000"/>
                </a:buClr>
                <a:buSzPts val="1800"/>
                <a:defRPr/>
              </a:pPr>
              <a:r>
                <a:rPr lang="no-NO" sz="2968" b="1" kern="0">
                  <a:solidFill>
                    <a:srgbClr val="FFB6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2968" b="1" kern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id="{69C41AAE-D6A7-19EF-E89A-A7543A5EF201}"/>
              </a:ext>
            </a:extLst>
          </p:cNvPr>
          <p:cNvGrpSpPr/>
          <p:nvPr/>
        </p:nvGrpSpPr>
        <p:grpSpPr>
          <a:xfrm>
            <a:off x="3057638" y="8938028"/>
            <a:ext cx="8902210" cy="715882"/>
            <a:chOff x="4919591" y="9685412"/>
            <a:chExt cx="12762119" cy="702669"/>
          </a:xfrm>
        </p:grpSpPr>
        <p:sp>
          <p:nvSpPr>
            <p:cNvPr id="2725" name="Google Shape;2725;p24"/>
            <p:cNvSpPr/>
            <p:nvPr/>
          </p:nvSpPr>
          <p:spPr>
            <a:xfrm>
              <a:off x="6342948" y="9686513"/>
              <a:ext cx="11338762" cy="700468"/>
            </a:xfrm>
            <a:prstGeom prst="homePlat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200993" tIns="200993" rIns="200993" bIns="200993" anchor="ctr" anchorCtr="0">
              <a:noAutofit/>
            </a:bodyPr>
            <a:lstStyle/>
            <a:p>
              <a:pPr defTabSz="1507776">
                <a:buClr>
                  <a:srgbClr val="000000"/>
                </a:buClr>
                <a:buSzPts val="1800"/>
                <a:defRPr/>
              </a:pP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Lokale og relasjonelle rekrutteringsgrep og </a:t>
              </a:r>
              <a:r>
                <a:rPr lang="no-NO" sz="2000" kern="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aktivitetar</a:t>
              </a:r>
              <a:r>
                <a:rPr lang="no-NO" sz="20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24"/>
            <p:cNvSpPr/>
            <p:nvPr/>
          </p:nvSpPr>
          <p:spPr>
            <a:xfrm>
              <a:off x="4919591" y="9685412"/>
              <a:ext cx="1422023" cy="702669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0746" tIns="150746" rIns="150746" bIns="150746" anchor="ctr" anchorCtr="0">
              <a:noAutofit/>
            </a:bodyPr>
            <a:lstStyle/>
            <a:p>
              <a:pPr algn="ctr" defTabSz="1507776">
                <a:buClr>
                  <a:srgbClr val="000000"/>
                </a:buClr>
                <a:buSzPts val="1800"/>
                <a:defRPr/>
              </a:pPr>
              <a:r>
                <a:rPr lang="no-NO" sz="2968" b="1" kern="0">
                  <a:solidFill>
                    <a:srgbClr val="FFB6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968" b="1" kern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7" name="Google Shape;2727;p24"/>
          <p:cNvSpPr txBox="1">
            <a:spLocks noGrp="1"/>
          </p:cNvSpPr>
          <p:nvPr>
            <p:ph type="sldNum" idx="12"/>
          </p:nvPr>
        </p:nvSpPr>
        <p:spPr>
          <a:xfrm>
            <a:off x="15997620" y="10429065"/>
            <a:ext cx="3346976" cy="23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507776">
              <a:defRPr/>
            </a:pPr>
            <a:fld id="{00000000-1234-1234-1234-123412341234}" type="slidenum">
              <a:rPr lang="no-NO" kern="0"/>
              <a:pPr defTabSz="1507776">
                <a:defRPr/>
              </a:pPr>
              <a:t>4</a:t>
            </a:fld>
            <a:endParaRPr kern="0"/>
          </a:p>
        </p:txBody>
      </p:sp>
      <p:sp>
        <p:nvSpPr>
          <p:cNvPr id="2728" name="Google Shape;2728;p24"/>
          <p:cNvSpPr/>
          <p:nvPr/>
        </p:nvSpPr>
        <p:spPr>
          <a:xfrm>
            <a:off x="1686643" y="614322"/>
            <a:ext cx="7396140" cy="96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50746" tIns="150746" rIns="150746" bIns="150746" anchor="ctr" anchorCtr="0">
            <a:noAutofit/>
          </a:bodyPr>
          <a:lstStyle/>
          <a:p>
            <a:pPr defTabSz="1507776">
              <a:buClr>
                <a:srgbClr val="000000"/>
              </a:buClr>
              <a:buSzPts val="3000"/>
              <a:defRPr/>
            </a:pPr>
            <a:r>
              <a:rPr lang="nb-NO" sz="4000" kern="0" dirty="0">
                <a:solidFill>
                  <a:prstClr val="black"/>
                </a:solidFill>
                <a:latin typeface="Georgia"/>
                <a:ea typeface="Georgia"/>
                <a:cs typeface="Georgia"/>
                <a:sym typeface="Georgia"/>
              </a:rPr>
              <a:t>R</a:t>
            </a:r>
            <a:r>
              <a:rPr lang="no-NO" sz="4000" kern="0" dirty="0">
                <a:solidFill>
                  <a:prstClr val="black"/>
                </a:solidFill>
                <a:latin typeface="Georgia"/>
                <a:ea typeface="Georgia"/>
                <a:cs typeface="Georgia"/>
                <a:sym typeface="Georgia"/>
              </a:rPr>
              <a:t>ekrutteringsstrategi </a:t>
            </a:r>
            <a:endParaRPr sz="4000" kern="0" dirty="0">
              <a:solidFill>
                <a:prstClr val="black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291216DB-216B-C06E-03F6-2ACD92515631}"/>
              </a:ext>
            </a:extLst>
          </p:cNvPr>
          <p:cNvGrpSpPr/>
          <p:nvPr/>
        </p:nvGrpSpPr>
        <p:grpSpPr>
          <a:xfrm>
            <a:off x="13421364" y="6756783"/>
            <a:ext cx="3478337" cy="3293131"/>
            <a:chOff x="15802982" y="2839814"/>
            <a:chExt cx="2903706" cy="2577750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191AA0CC-E451-8B4C-91BA-4DBE37AC0CA1}"/>
                </a:ext>
              </a:extLst>
            </p:cNvPr>
            <p:cNvSpPr/>
            <p:nvPr/>
          </p:nvSpPr>
          <p:spPr>
            <a:xfrm>
              <a:off x="15802982" y="2839814"/>
              <a:ext cx="2903706" cy="257775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7"/>
              <a:endParaRPr lang="nn-NO" sz="1801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E7D7CD00-92C0-6885-4334-E7C7F8D503A6}"/>
                </a:ext>
              </a:extLst>
            </p:cNvPr>
            <p:cNvSpPr txBox="1"/>
            <p:nvPr/>
          </p:nvSpPr>
          <p:spPr>
            <a:xfrm>
              <a:off x="16357503" y="3810509"/>
              <a:ext cx="2066046" cy="877837"/>
            </a:xfrm>
            <a:prstGeom prst="rect">
              <a:avLst/>
            </a:prstGeom>
          </p:spPr>
          <p:txBody>
            <a:bodyPr vert="horz" wrap="none" lIns="0" tIns="53970" rIns="0" bIns="0" rtlCol="0">
              <a:spAutoFit/>
            </a:bodyPr>
            <a:lstStyle/>
            <a:p>
              <a:pPr marL="12064" defTabSz="914357">
                <a:spcBef>
                  <a:spcPts val="425"/>
                </a:spcBef>
                <a:tabLst>
                  <a:tab pos="389237" algn="l"/>
                  <a:tab pos="389871" algn="l"/>
                </a:tabLst>
              </a:pPr>
              <a:r>
                <a:rPr lang="nn-NO" sz="3300" b="1" spc="-10" dirty="0">
                  <a:solidFill>
                    <a:prstClr val="black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Vite behovet </a:t>
              </a:r>
            </a:p>
            <a:p>
              <a:pPr marL="12064" defTabSz="914357">
                <a:spcBef>
                  <a:spcPts val="425"/>
                </a:spcBef>
                <a:tabLst>
                  <a:tab pos="389237" algn="l"/>
                  <a:tab pos="389871" algn="l"/>
                </a:tabLst>
              </a:pPr>
              <a:r>
                <a:rPr lang="nn-NO" sz="3300" b="1" spc="-10" dirty="0">
                  <a:solidFill>
                    <a:prstClr val="black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vårt</a:t>
              </a: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3207A545-9722-B754-10A3-E6548BBE5C66}"/>
              </a:ext>
            </a:extLst>
          </p:cNvPr>
          <p:cNvGrpSpPr/>
          <p:nvPr/>
        </p:nvGrpSpPr>
        <p:grpSpPr>
          <a:xfrm>
            <a:off x="12852418" y="3049467"/>
            <a:ext cx="3605648" cy="3566148"/>
            <a:chOff x="15551328" y="2985695"/>
            <a:chExt cx="2903706" cy="2577750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E7AAC5E-CE57-ACC3-DA35-53AA29BEEDA7}"/>
                </a:ext>
              </a:extLst>
            </p:cNvPr>
            <p:cNvSpPr/>
            <p:nvPr/>
          </p:nvSpPr>
          <p:spPr>
            <a:xfrm>
              <a:off x="15551328" y="2985695"/>
              <a:ext cx="2903706" cy="25777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7"/>
              <a:endParaRPr lang="nn-NO" sz="1801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5B60FD51-B1E5-1866-DDC5-3124F7DB57DA}"/>
                </a:ext>
              </a:extLst>
            </p:cNvPr>
            <p:cNvSpPr txBox="1"/>
            <p:nvPr/>
          </p:nvSpPr>
          <p:spPr>
            <a:xfrm>
              <a:off x="16266013" y="3479477"/>
              <a:ext cx="1685855" cy="1177712"/>
            </a:xfrm>
            <a:prstGeom prst="rect">
              <a:avLst/>
            </a:prstGeom>
          </p:spPr>
          <p:txBody>
            <a:bodyPr vert="horz" wrap="none" lIns="0" tIns="53970" rIns="0" bIns="0" rtlCol="0">
              <a:spAutoFit/>
            </a:bodyPr>
            <a:lstStyle/>
            <a:p>
              <a:pPr marL="12064" defTabSz="914357">
                <a:spcBef>
                  <a:spcPts val="425"/>
                </a:spcBef>
                <a:tabLst>
                  <a:tab pos="389237" algn="l"/>
                  <a:tab pos="389871" algn="l"/>
                </a:tabLst>
              </a:pPr>
              <a:r>
                <a:rPr lang="nn-NO" sz="3300" b="1" spc="-10" dirty="0">
                  <a:solidFill>
                    <a:prstClr val="black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Bli attraktiv</a:t>
              </a:r>
              <a:br>
                <a:rPr lang="nn-NO" sz="3300" b="1" spc="-10" dirty="0">
                  <a:solidFill>
                    <a:prstClr val="black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nn-NO" sz="3300" b="1" spc="-10" dirty="0">
                  <a:solidFill>
                    <a:prstClr val="black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så vi får </a:t>
              </a:r>
            </a:p>
            <a:p>
              <a:pPr marL="12064" defTabSz="914357">
                <a:spcBef>
                  <a:spcPts val="425"/>
                </a:spcBef>
                <a:tabLst>
                  <a:tab pos="389237" algn="l"/>
                  <a:tab pos="389871" algn="l"/>
                </a:tabLst>
              </a:pPr>
              <a:r>
                <a:rPr lang="nn-NO" sz="3300" b="1" spc="-10" dirty="0">
                  <a:solidFill>
                    <a:prstClr val="black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søkarar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5C1C39E2-4405-BFE9-2CA3-F73C44DB770B}"/>
              </a:ext>
            </a:extLst>
          </p:cNvPr>
          <p:cNvGrpSpPr/>
          <p:nvPr/>
        </p:nvGrpSpPr>
        <p:grpSpPr>
          <a:xfrm>
            <a:off x="15681290" y="4385429"/>
            <a:ext cx="3641476" cy="3539509"/>
            <a:chOff x="15551328" y="2985695"/>
            <a:chExt cx="2903706" cy="257775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8A65988-ABC7-63C5-004F-5DD1980F3B60}"/>
                </a:ext>
              </a:extLst>
            </p:cNvPr>
            <p:cNvSpPr/>
            <p:nvPr/>
          </p:nvSpPr>
          <p:spPr>
            <a:xfrm>
              <a:off x="15551328" y="2985695"/>
              <a:ext cx="2903706" cy="25777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7"/>
              <a:endParaRPr lang="nn-NO" sz="180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4BA161C9-AA48-CBDC-9994-471F4715F920}"/>
                </a:ext>
              </a:extLst>
            </p:cNvPr>
            <p:cNvSpPr txBox="1"/>
            <p:nvPr/>
          </p:nvSpPr>
          <p:spPr>
            <a:xfrm>
              <a:off x="16199492" y="3826572"/>
              <a:ext cx="1776640" cy="816733"/>
            </a:xfrm>
            <a:prstGeom prst="rect">
              <a:avLst/>
            </a:prstGeom>
          </p:spPr>
          <p:txBody>
            <a:bodyPr vert="horz" wrap="none" lIns="0" tIns="53970" rIns="0" bIns="0" rtlCol="0">
              <a:spAutoFit/>
            </a:bodyPr>
            <a:lstStyle/>
            <a:p>
              <a:pPr marL="12064" defTabSz="914357">
                <a:spcBef>
                  <a:spcPts val="425"/>
                </a:spcBef>
                <a:tabLst>
                  <a:tab pos="389237" algn="l"/>
                  <a:tab pos="389871" algn="l"/>
                </a:tabLst>
              </a:pPr>
              <a:r>
                <a:rPr lang="nn-NO" sz="3300" b="1" spc="-10" dirty="0">
                  <a:solidFill>
                    <a:prstClr val="black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Identifisere </a:t>
              </a:r>
            </a:p>
            <a:p>
              <a:pPr marL="12064" defTabSz="914357">
                <a:spcBef>
                  <a:spcPts val="425"/>
                </a:spcBef>
                <a:tabLst>
                  <a:tab pos="389237" algn="l"/>
                  <a:tab pos="389871" algn="l"/>
                </a:tabLst>
              </a:pPr>
              <a:r>
                <a:rPr lang="nn-NO" sz="3300" b="1" spc="-10" dirty="0">
                  <a:solidFill>
                    <a:prstClr val="black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behov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479AA9BC-8D2D-C2FD-C6E1-4C6D2132ADDF}"/>
              </a:ext>
            </a:extLst>
          </p:cNvPr>
          <p:cNvGrpSpPr/>
          <p:nvPr/>
        </p:nvGrpSpPr>
        <p:grpSpPr>
          <a:xfrm>
            <a:off x="15716121" y="986421"/>
            <a:ext cx="3476093" cy="3566148"/>
            <a:chOff x="15551328" y="2985695"/>
            <a:chExt cx="2903706" cy="257775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00B863B-BBCE-11B1-3A00-38AF9015241E}"/>
                </a:ext>
              </a:extLst>
            </p:cNvPr>
            <p:cNvSpPr/>
            <p:nvPr/>
          </p:nvSpPr>
          <p:spPr>
            <a:xfrm>
              <a:off x="15551328" y="2985695"/>
              <a:ext cx="2903706" cy="257775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7"/>
              <a:endParaRPr lang="nn-NO" sz="1801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1CDB8279-5E21-3348-33FD-F30741D8183B}"/>
                </a:ext>
              </a:extLst>
            </p:cNvPr>
            <p:cNvSpPr txBox="1"/>
            <p:nvPr/>
          </p:nvSpPr>
          <p:spPr>
            <a:xfrm>
              <a:off x="15767044" y="3820560"/>
              <a:ext cx="2646597" cy="773553"/>
            </a:xfrm>
            <a:prstGeom prst="rect">
              <a:avLst/>
            </a:prstGeom>
          </p:spPr>
          <p:txBody>
            <a:bodyPr vert="horz" wrap="square" lIns="0" tIns="53970" rIns="0" bIns="0" rtlCol="0">
              <a:spAutoFit/>
            </a:bodyPr>
            <a:lstStyle/>
            <a:p>
              <a:pPr marL="12064" defTabSz="914357">
                <a:spcBef>
                  <a:spcPts val="425"/>
                </a:spcBef>
                <a:tabLst>
                  <a:tab pos="389237" algn="l"/>
                  <a:tab pos="389871" algn="l"/>
                </a:tabLst>
              </a:pPr>
              <a:r>
                <a:rPr lang="nn-NO" sz="3300" b="1" spc="-10" dirty="0">
                  <a:solidFill>
                    <a:prstClr val="black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Tiltrekke, velgje ut og tilsette rett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ramtidsfylket tenester">
            <a:extLst>
              <a:ext uri="{FF2B5EF4-FFF2-40B4-BE49-F238E27FC236}">
                <a16:creationId xmlns:a16="http://schemas.microsoft.com/office/drawing/2014/main" id="{480DFE0C-CC29-6BD5-EF53-268C9503C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" y="-4670"/>
            <a:ext cx="20102688" cy="1130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90B28E35-B985-C94E-823D-34A82F4BD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4970" y="1987455"/>
            <a:ext cx="7982002" cy="2154436"/>
          </a:xfrm>
        </p:spPr>
        <p:txBody>
          <a:bodyPr/>
          <a:lstStyle/>
          <a:p>
            <a:r>
              <a:rPr 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Korleis tiltrekke seg folk?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DA984EE-64FB-A145-A677-E3591DF2DF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47" y="10162968"/>
            <a:ext cx="1917592" cy="54110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2A63CEF-B50E-614C-9A63-77704A823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5494" y="9873910"/>
            <a:ext cx="2327200" cy="3507188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889E26B3-2467-A74C-B098-69E7D152C861}"/>
              </a:ext>
            </a:extLst>
          </p:cNvPr>
          <p:cNvSpPr/>
          <p:nvPr/>
        </p:nvSpPr>
        <p:spPr>
          <a:xfrm>
            <a:off x="18096915" y="9663915"/>
            <a:ext cx="1080059" cy="10800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1"/>
          </a:p>
        </p:txBody>
      </p:sp>
      <p:sp>
        <p:nvSpPr>
          <p:cNvPr id="12" name="bg object 18">
            <a:extLst>
              <a:ext uri="{FF2B5EF4-FFF2-40B4-BE49-F238E27FC236}">
                <a16:creationId xmlns:a16="http://schemas.microsoft.com/office/drawing/2014/main" id="{79840490-C8D8-D342-AE30-F8B115A87D29}"/>
              </a:ext>
            </a:extLst>
          </p:cNvPr>
          <p:cNvSpPr/>
          <p:nvPr/>
        </p:nvSpPr>
        <p:spPr>
          <a:xfrm>
            <a:off x="3081897" y="10428155"/>
            <a:ext cx="11737152" cy="0"/>
          </a:xfrm>
          <a:custGeom>
            <a:avLst/>
            <a:gdLst/>
            <a:ahLst/>
            <a:cxnLst/>
            <a:rect l="l" t="t" r="r" b="b"/>
            <a:pathLst>
              <a:path w="11737975">
                <a:moveTo>
                  <a:pt x="11737862" y="0"/>
                </a:moveTo>
                <a:lnTo>
                  <a:pt x="0" y="0"/>
                </a:lnTo>
              </a:path>
            </a:pathLst>
          </a:custGeom>
          <a:ln w="7203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1703B5A-0DC0-A94F-B3C5-D291F01A56FB}"/>
              </a:ext>
            </a:extLst>
          </p:cNvPr>
          <p:cNvSpPr txBox="1"/>
          <p:nvPr/>
        </p:nvSpPr>
        <p:spPr>
          <a:xfrm>
            <a:off x="11271165" y="10454938"/>
            <a:ext cx="3547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200" i="1" dirty="0" err="1">
                <a:solidFill>
                  <a:schemeClr val="bg1"/>
                </a:solidFill>
                <a:latin typeface="+mj-lt"/>
              </a:rPr>
              <a:t>framtidsfylket.no</a:t>
            </a:r>
            <a:endParaRPr lang="nb-NO" sz="22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401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53975" rIns="0" bIns="0" rtlCol="0">
        <a:spAutoFit/>
      </a:bodyPr>
      <a:lstStyle>
        <a:defPPr marL="389255" indent="-377190" algn="l">
          <a:lnSpc>
            <a:spcPct val="100000"/>
          </a:lnSpc>
          <a:spcBef>
            <a:spcPts val="425"/>
          </a:spcBef>
          <a:buChar char="•"/>
          <a:tabLst>
            <a:tab pos="389255" algn="l"/>
            <a:tab pos="389890" algn="l"/>
          </a:tabLst>
          <a:defRPr sz="3300" spc="-10" dirty="0">
            <a:latin typeface="Times New Roman"/>
            <a:cs typeface="Times New Roman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1920x1080-skisse-ppt" id="{A57AD495-94BE-A046-87B1-ADB2BBB7A5ED}" vid="{04C841F1-FF74-0D4E-9081-9E76938D0B7E}"/>
    </a:ext>
  </a:extLst>
</a:theme>
</file>

<file path=ppt/theme/theme2.xml><?xml version="1.0" encoding="utf-8"?>
<a:theme xmlns:a="http://schemas.openxmlformats.org/drawingml/2006/main" name="Invers 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1920x1080-skisse-ppt" id="{A57AD495-94BE-A046-87B1-ADB2BBB7A5ED}" vid="{1A55182A-9217-C845-8989-7950B446D27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Framtidsfylktet_Powerpointmal</Template>
  <TotalTime>160</TotalTime>
  <Words>1015</Words>
  <Application>Microsoft Macintosh PowerPoint</Application>
  <PresentationFormat>Egendefinert</PresentationFormat>
  <Paragraphs>129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5</vt:i4>
      </vt:variant>
    </vt:vector>
  </HeadingPairs>
  <TitlesOfParts>
    <vt:vector size="12" baseType="lpstr">
      <vt:lpstr>Arial</vt:lpstr>
      <vt:lpstr>Calibri</vt:lpstr>
      <vt:lpstr>Georgia</vt:lpstr>
      <vt:lpstr>Open Sans Light</vt:lpstr>
      <vt:lpstr>Times New Roman</vt:lpstr>
      <vt:lpstr>Office-tema</vt:lpstr>
      <vt:lpstr>Invers mal</vt:lpstr>
      <vt:lpstr>Framtidsfylket  vestland</vt:lpstr>
      <vt:lpstr>PowerPoint-presentasjon</vt:lpstr>
      <vt:lpstr>Jobb+ bu + fritid = trivsel</vt:lpstr>
      <vt:lpstr>PowerPoint-presentasjon</vt:lpstr>
      <vt:lpstr>Korleis tiltrekke seg folk?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Framtidsfylket  vestland</dc:title>
  <dc:creator>Linda Hovland</dc:creator>
  <cp:lastModifiedBy>Linda Hovland</cp:lastModifiedBy>
  <cp:revision>8</cp:revision>
  <dcterms:created xsi:type="dcterms:W3CDTF">2023-01-11T11:57:16Z</dcterms:created>
  <dcterms:modified xsi:type="dcterms:W3CDTF">2023-01-17T16:02:35Z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2021-09-08T00:00:00Z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2021-09-08T00:00:00Z</vt:filetime>
  </property>
</Properties>
</file>